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303" r:id="rId3"/>
    <p:sldId id="374" r:id="rId4"/>
    <p:sldId id="396" r:id="rId5"/>
    <p:sldId id="393" r:id="rId6"/>
    <p:sldId id="394" r:id="rId7"/>
    <p:sldId id="395" r:id="rId8"/>
    <p:sldId id="397" r:id="rId9"/>
    <p:sldId id="290" r:id="rId10"/>
    <p:sldId id="326" r:id="rId11"/>
    <p:sldId id="353" r:id="rId12"/>
    <p:sldId id="367" r:id="rId13"/>
    <p:sldId id="257" r:id="rId14"/>
    <p:sldId id="391" r:id="rId15"/>
    <p:sldId id="383" r:id="rId16"/>
    <p:sldId id="384" r:id="rId17"/>
    <p:sldId id="385" r:id="rId18"/>
    <p:sldId id="386" r:id="rId19"/>
    <p:sldId id="389" r:id="rId20"/>
    <p:sldId id="388" r:id="rId21"/>
    <p:sldId id="387" r:id="rId22"/>
    <p:sldId id="371" r:id="rId23"/>
    <p:sldId id="366" r:id="rId24"/>
    <p:sldId id="370" r:id="rId25"/>
    <p:sldId id="378" r:id="rId26"/>
    <p:sldId id="299" r:id="rId27"/>
    <p:sldId id="398" r:id="rId28"/>
    <p:sldId id="283" r:id="rId29"/>
    <p:sldId id="30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Default Section" id="{ED4DB245-9CD5-49F6-BB72-32BE5A3DEC11}">
          <p14:sldIdLst>
            <p14:sldId id="256"/>
            <p14:sldId id="303"/>
            <p14:sldId id="374"/>
            <p14:sldId id="396"/>
            <p14:sldId id="393"/>
            <p14:sldId id="394"/>
            <p14:sldId id="395"/>
            <p14:sldId id="397"/>
            <p14:sldId id="290"/>
            <p14:sldId id="326"/>
            <p14:sldId id="353"/>
            <p14:sldId id="367"/>
            <p14:sldId id="257"/>
            <p14:sldId id="391"/>
            <p14:sldId id="383"/>
            <p14:sldId id="384"/>
            <p14:sldId id="385"/>
            <p14:sldId id="386"/>
            <p14:sldId id="389"/>
            <p14:sldId id="388"/>
            <p14:sldId id="387"/>
            <p14:sldId id="371"/>
            <p14:sldId id="366"/>
            <p14:sldId id="370"/>
            <p14:sldId id="378"/>
            <p14:sldId id="299"/>
            <p14:sldId id="398"/>
            <p14:sldId id="283"/>
            <p14:sldId id="306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9642" autoAdjust="0"/>
  </p:normalViewPr>
  <p:slideViewPr>
    <p:cSldViewPr snapToGrid="0">
      <p:cViewPr>
        <p:scale>
          <a:sx n="70" d="100"/>
          <a:sy n="70" d="100"/>
        </p:scale>
        <p:origin x="-942" y="-5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30476-8F48-4EF9-8051-83CC05BE594F}" type="datetimeFigureOut">
              <a:rPr lang="en-IE" smtClean="0"/>
              <a:pPr/>
              <a:t>10/12/2015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C7027-70AC-4A8B-AEF6-9F019A5D1A83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1950559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C7027-70AC-4A8B-AEF6-9F019A5D1A83}" type="slidenum">
              <a:rPr lang="en-IE" smtClean="0"/>
              <a:pPr/>
              <a:t>9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585114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C7027-70AC-4A8B-AEF6-9F019A5D1A83}" type="slidenum">
              <a:rPr lang="en-IE" smtClean="0"/>
              <a:pPr/>
              <a:t>10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3024513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C7027-70AC-4A8B-AEF6-9F019A5D1A83}" type="slidenum">
              <a:rPr lang="en-IE" smtClean="0"/>
              <a:pPr/>
              <a:t>11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2018090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 smtClean="0"/>
              <a:t>working with drug users and FS groups around country – shout out to those from Porlaoise Group / Tullamore / Lonford / Athlone…..who helped prepare this presentation</a:t>
            </a:r>
          </a:p>
          <a:p>
            <a:r>
              <a:rPr lang="en-IE" dirty="0" smtClean="0"/>
              <a:t>I spoke to 10 people who were drug users…….we talked about what it was like to experience o/d</a:t>
            </a:r>
          </a:p>
          <a:p>
            <a:r>
              <a:rPr lang="en-IE" dirty="0" smtClean="0"/>
              <a:t>365 people affected 60 H, 113 M, 120 A</a:t>
            </a:r>
          </a:p>
          <a:p>
            <a:endParaRPr lang="en-IE" dirty="0" smtClean="0"/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C7027-70AC-4A8B-AEF6-9F019A5D1A83}" type="slidenum">
              <a:rPr lang="en-IE" smtClean="0"/>
              <a:pPr/>
              <a:t>13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28790459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C7027-70AC-4A8B-AEF6-9F019A5D1A83}" type="slidenum">
              <a:rPr lang="en-IE" smtClean="0"/>
              <a:pPr/>
              <a:t>25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3024513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1C7027-70AC-4A8B-AEF6-9F019A5D1A83}" type="slidenum">
              <a:rPr lang="en-IE" smtClean="0"/>
              <a:pPr/>
              <a:t>26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328499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45F2-AB9C-4139-8162-9B53EE8F21D3}" type="datetimeFigureOut">
              <a:rPr lang="en-IE" smtClean="0"/>
              <a:pPr/>
              <a:t>10/12/2015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DC1F7-9342-4AA2-8B8C-3D16BC4FA1E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158463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45F2-AB9C-4139-8162-9B53EE8F21D3}" type="datetimeFigureOut">
              <a:rPr lang="en-IE" smtClean="0"/>
              <a:pPr/>
              <a:t>10/12/2015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DC1F7-9342-4AA2-8B8C-3D16BC4FA1E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3479720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45F2-AB9C-4139-8162-9B53EE8F21D3}" type="datetimeFigureOut">
              <a:rPr lang="en-IE" smtClean="0"/>
              <a:pPr/>
              <a:t>10/12/2015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DC1F7-9342-4AA2-8B8C-3D16BC4FA1E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1089933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45F2-AB9C-4139-8162-9B53EE8F21D3}" type="datetimeFigureOut">
              <a:rPr lang="en-IE" smtClean="0"/>
              <a:pPr/>
              <a:t>10/12/2015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DC1F7-9342-4AA2-8B8C-3D16BC4FA1E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969092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45F2-AB9C-4139-8162-9B53EE8F21D3}" type="datetimeFigureOut">
              <a:rPr lang="en-IE" smtClean="0"/>
              <a:pPr/>
              <a:t>10/12/2015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DC1F7-9342-4AA2-8B8C-3D16BC4FA1E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538311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45F2-AB9C-4139-8162-9B53EE8F21D3}" type="datetimeFigureOut">
              <a:rPr lang="en-IE" smtClean="0"/>
              <a:pPr/>
              <a:t>10/12/2015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DC1F7-9342-4AA2-8B8C-3D16BC4FA1E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2474161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45F2-AB9C-4139-8162-9B53EE8F21D3}" type="datetimeFigureOut">
              <a:rPr lang="en-IE" smtClean="0"/>
              <a:pPr/>
              <a:t>10/12/2015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DC1F7-9342-4AA2-8B8C-3D16BC4FA1E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486653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45F2-AB9C-4139-8162-9B53EE8F21D3}" type="datetimeFigureOut">
              <a:rPr lang="en-IE" smtClean="0"/>
              <a:pPr/>
              <a:t>10/12/2015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DC1F7-9342-4AA2-8B8C-3D16BC4FA1E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733450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45F2-AB9C-4139-8162-9B53EE8F21D3}" type="datetimeFigureOut">
              <a:rPr lang="en-IE" smtClean="0"/>
              <a:pPr/>
              <a:t>10/12/2015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DC1F7-9342-4AA2-8B8C-3D16BC4FA1E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3148224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45F2-AB9C-4139-8162-9B53EE8F21D3}" type="datetimeFigureOut">
              <a:rPr lang="en-IE" smtClean="0"/>
              <a:pPr/>
              <a:t>10/12/2015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DC1F7-9342-4AA2-8B8C-3D16BC4FA1E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1628920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745F2-AB9C-4139-8162-9B53EE8F21D3}" type="datetimeFigureOut">
              <a:rPr lang="en-IE" smtClean="0"/>
              <a:pPr/>
              <a:t>10/12/2015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DC1F7-9342-4AA2-8B8C-3D16BC4FA1E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224746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745F2-AB9C-4139-8162-9B53EE8F21D3}" type="datetimeFigureOut">
              <a:rPr lang="en-IE" smtClean="0"/>
              <a:pPr/>
              <a:t>10/12/2015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BDC1F7-9342-4AA2-8B8C-3D16BC4FA1EE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388605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43059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IE" sz="7200" dirty="0" smtClean="0"/>
              <a:t/>
            </a:r>
            <a:br>
              <a:rPr lang="en-IE" sz="7200" dirty="0" smtClean="0"/>
            </a:br>
            <a:r>
              <a:rPr lang="en-IE" sz="7200" dirty="0"/>
              <a:t/>
            </a:r>
            <a:br>
              <a:rPr lang="en-IE" sz="7200" dirty="0"/>
            </a:br>
            <a:r>
              <a:rPr lang="en-IE" sz="7200" dirty="0" smtClean="0"/>
              <a:t/>
            </a:r>
            <a:br>
              <a:rPr lang="en-IE" sz="7200" dirty="0" smtClean="0"/>
            </a:br>
            <a:r>
              <a:rPr lang="en-IE" sz="4900" dirty="0"/>
              <a:t>Developing an integrated approach to the issues of drug use and homelessness – the experience from the frontline.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5070590"/>
            <a:ext cx="9144000" cy="1655762"/>
          </a:xfrm>
        </p:spPr>
        <p:txBody>
          <a:bodyPr>
            <a:normAutofit/>
          </a:bodyPr>
          <a:lstStyle/>
          <a:p>
            <a:endParaRPr lang="en-IE" dirty="0"/>
          </a:p>
          <a:p>
            <a:r>
              <a:rPr lang="en-IE" dirty="0" smtClean="0"/>
              <a:t>Mark Kennedy Head of Day Services, Merchants Quay Ireland</a:t>
            </a:r>
            <a:endParaRPr lang="en-IE" dirty="0"/>
          </a:p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87032" y="508306"/>
            <a:ext cx="2817936" cy="162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0844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81878"/>
          </a:xfrm>
        </p:spPr>
        <p:txBody>
          <a:bodyPr>
            <a:normAutofit/>
          </a:bodyPr>
          <a:lstStyle/>
          <a:p>
            <a:r>
              <a:rPr lang="en-IE" b="1" dirty="0" smtClean="0"/>
              <a:t>Homeless drug users in Ireland</a:t>
            </a:r>
            <a:endParaRPr lang="en-IE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1500" y="1058779"/>
            <a:ext cx="10639177" cy="5309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4000" dirty="0" smtClean="0"/>
              <a:t>Toilets</a:t>
            </a:r>
          </a:p>
          <a:p>
            <a:r>
              <a:rPr lang="en-IE" sz="4000" dirty="0" smtClean="0"/>
              <a:t>Ambulances</a:t>
            </a:r>
          </a:p>
          <a:p>
            <a:r>
              <a:rPr lang="en-IE" sz="4000" dirty="0" smtClean="0"/>
              <a:t>07.30 daily</a:t>
            </a:r>
          </a:p>
          <a:p>
            <a:r>
              <a:rPr lang="en-IE" sz="4000" dirty="0" smtClean="0"/>
              <a:t>St </a:t>
            </a:r>
            <a:r>
              <a:rPr lang="en-IE" sz="4000" dirty="0" err="1" smtClean="0"/>
              <a:t>Audeon’s</a:t>
            </a:r>
            <a:endParaRPr lang="en-IE" sz="4000" dirty="0" smtClean="0"/>
          </a:p>
          <a:p>
            <a:r>
              <a:rPr lang="en-IE" sz="4000" dirty="0" smtClean="0"/>
              <a:t>Community forum</a:t>
            </a:r>
          </a:p>
          <a:p>
            <a:pPr marL="0" indent="0">
              <a:buNone/>
            </a:pPr>
            <a:endParaRPr lang="en-IE" sz="4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946485"/>
            <a:ext cx="5935579" cy="57270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824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"/>
            <a:ext cx="11794958" cy="668955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523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7422" y="-99427"/>
            <a:ext cx="10515600" cy="1825625"/>
          </a:xfrm>
        </p:spPr>
        <p:txBody>
          <a:bodyPr>
            <a:normAutofit/>
          </a:bodyPr>
          <a:lstStyle/>
          <a:p>
            <a:r>
              <a:rPr lang="en-IE" sz="6000" b="1" dirty="0" smtClean="0"/>
              <a:t>The street scene</a:t>
            </a:r>
            <a:endParaRPr lang="en-IE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6611" y="1238585"/>
            <a:ext cx="6497051" cy="45526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E" sz="4400" i="1" dirty="0"/>
              <a:t>……id seen people always buying </a:t>
            </a:r>
            <a:r>
              <a:rPr lang="en-IE" sz="4400" i="1" dirty="0" smtClean="0"/>
              <a:t>bottles </a:t>
            </a:r>
            <a:r>
              <a:rPr lang="en-IE" sz="4400" i="1" dirty="0"/>
              <a:t>of methadone and swallowing them and they'd be a bit buzzy so I said well , I’ll be all right.....didn’t think of overdose nothing like that</a:t>
            </a:r>
            <a:r>
              <a:rPr lang="en-IE" sz="4400" dirty="0"/>
              <a:t>......(Male, 28)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20" y="1351128"/>
            <a:ext cx="4529374" cy="5235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9991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585" y="24344"/>
            <a:ext cx="5395415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8744" y="184981"/>
            <a:ext cx="620123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7200" b="1" dirty="0" smtClean="0">
                <a:latin typeface="Calibri Light" panose="020F0302020204030204"/>
                <a:ea typeface="+mj-ea"/>
                <a:cs typeface="+mj-cs"/>
              </a:rPr>
              <a:t>The street scene</a:t>
            </a:r>
            <a:endParaRPr lang="en-IE" sz="7200" b="1" dirty="0"/>
          </a:p>
        </p:txBody>
      </p:sp>
      <p:sp>
        <p:nvSpPr>
          <p:cNvPr id="7" name="Rectangle 6"/>
          <p:cNvSpPr/>
          <p:nvPr/>
        </p:nvSpPr>
        <p:spPr>
          <a:xfrm>
            <a:off x="0" y="1975287"/>
            <a:ext cx="5355771" cy="346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en-IE" sz="5400" dirty="0" smtClean="0"/>
              <a:t>Mistakes</a:t>
            </a:r>
          </a:p>
          <a:p>
            <a:pPr marL="571500" indent="-5715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en-IE" sz="5400" dirty="0"/>
              <a:t>The core client</a:t>
            </a:r>
          </a:p>
          <a:p>
            <a:pPr marL="571500" lvl="0" indent="-5715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en-IE" sz="5400" dirty="0" smtClean="0"/>
              <a:t>Positives</a:t>
            </a:r>
          </a:p>
          <a:p>
            <a:pPr marL="571500" lvl="0" indent="-571500"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</a:pPr>
            <a:r>
              <a:rPr lang="en-IE" sz="5400" dirty="0" smtClean="0"/>
              <a:t>Complexity</a:t>
            </a:r>
          </a:p>
        </p:txBody>
      </p:sp>
    </p:spTree>
    <p:extLst>
      <p:ext uri="{BB962C8B-B14F-4D97-AF65-F5344CB8AC3E}">
        <p14:creationId xmlns="" xmlns:p14="http://schemas.microsoft.com/office/powerpoint/2010/main" val="80865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48767"/>
            <a:ext cx="10515600" cy="1325563"/>
          </a:xfrm>
        </p:spPr>
        <p:txBody>
          <a:bodyPr>
            <a:normAutofit/>
          </a:bodyPr>
          <a:lstStyle/>
          <a:p>
            <a:r>
              <a:rPr lang="en-IE" sz="8000" b="1" dirty="0" smtClean="0"/>
              <a:t>Integrated approaches</a:t>
            </a:r>
            <a:endParaRPr lang="en-IE" sz="8000" b="1" dirty="0"/>
          </a:p>
        </p:txBody>
      </p:sp>
    </p:spTree>
    <p:extLst>
      <p:ext uri="{BB962C8B-B14F-4D97-AF65-F5344CB8AC3E}">
        <p14:creationId xmlns="" xmlns:p14="http://schemas.microsoft.com/office/powerpoint/2010/main" val="2416269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2" y="286603"/>
            <a:ext cx="11450471" cy="6277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5230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8" y="163773"/>
            <a:ext cx="11095630" cy="649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7702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21" y="136479"/>
            <a:ext cx="11791665" cy="656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0951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177421"/>
            <a:ext cx="11600597" cy="6523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4908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78" y="95534"/>
            <a:ext cx="11955437" cy="6578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097703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9071" y="348797"/>
            <a:ext cx="10515600" cy="1325563"/>
          </a:xfrm>
        </p:spPr>
        <p:txBody>
          <a:bodyPr>
            <a:normAutofit/>
          </a:bodyPr>
          <a:lstStyle/>
          <a:p>
            <a:r>
              <a:rPr lang="en-IE" sz="7200" b="1" dirty="0" smtClean="0"/>
              <a:t>Today’s </a:t>
            </a:r>
            <a:r>
              <a:rPr lang="en-IE" sz="7200" b="1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957" y="1825625"/>
            <a:ext cx="11206843" cy="4351338"/>
          </a:xfrm>
        </p:spPr>
        <p:txBody>
          <a:bodyPr>
            <a:normAutofit fontScale="85000" lnSpcReduction="20000"/>
          </a:bodyPr>
          <a:lstStyle/>
          <a:p>
            <a:pPr lvl="1"/>
            <a:r>
              <a:rPr lang="en-IE" sz="6000" dirty="0" smtClean="0"/>
              <a:t>What </a:t>
            </a:r>
            <a:r>
              <a:rPr lang="en-IE" sz="6000" dirty="0"/>
              <a:t>are they key points of interest for you from the inputs?</a:t>
            </a:r>
          </a:p>
          <a:p>
            <a:pPr lvl="1"/>
            <a:r>
              <a:rPr lang="en-IE" sz="6000" dirty="0" smtClean="0"/>
              <a:t>How </a:t>
            </a:r>
            <a:r>
              <a:rPr lang="en-IE" sz="6000" dirty="0"/>
              <a:t>do you think these key points can be addressed?</a:t>
            </a:r>
          </a:p>
          <a:p>
            <a:pPr lvl="1"/>
            <a:r>
              <a:rPr lang="en-IE" sz="6000" dirty="0" smtClean="0"/>
              <a:t>What </a:t>
            </a:r>
            <a:r>
              <a:rPr lang="en-IE" sz="6000" dirty="0"/>
              <a:t>3 specific actions do we want to recommend that can feed into developing new NDS? </a:t>
            </a:r>
          </a:p>
        </p:txBody>
      </p:sp>
    </p:spTree>
    <p:extLst>
      <p:ext uri="{BB962C8B-B14F-4D97-AF65-F5344CB8AC3E}">
        <p14:creationId xmlns="" xmlns:p14="http://schemas.microsoft.com/office/powerpoint/2010/main" val="3557610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1" y="109182"/>
            <a:ext cx="11928142" cy="6646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7016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01" y="136478"/>
            <a:ext cx="11313995" cy="660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48077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Mental health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785" y="1501254"/>
            <a:ext cx="5199797" cy="4995080"/>
          </a:xfrm>
        </p:spPr>
        <p:txBody>
          <a:bodyPr>
            <a:normAutofit/>
          </a:bodyPr>
          <a:lstStyle/>
          <a:p>
            <a:r>
              <a:rPr lang="en-IE" dirty="0" smtClean="0"/>
              <a:t>Why</a:t>
            </a:r>
          </a:p>
          <a:p>
            <a:r>
              <a:rPr lang="en-IE" dirty="0" smtClean="0"/>
              <a:t>Psych </a:t>
            </a:r>
            <a:r>
              <a:rPr lang="en-IE" dirty="0"/>
              <a:t>nurse </a:t>
            </a:r>
            <a:endParaRPr lang="en-IE" dirty="0" smtClean="0"/>
          </a:p>
          <a:p>
            <a:r>
              <a:rPr lang="en-IE" dirty="0" smtClean="0"/>
              <a:t>Outcomes</a:t>
            </a:r>
          </a:p>
          <a:p>
            <a:r>
              <a:rPr lang="en-IE" dirty="0" smtClean="0"/>
              <a:t>Continuity of care</a:t>
            </a:r>
          </a:p>
          <a:p>
            <a:r>
              <a:rPr lang="en-IE" dirty="0" smtClean="0"/>
              <a:t>Pre-emptive action</a:t>
            </a:r>
            <a:endParaRPr lang="en-IE" dirty="0"/>
          </a:p>
          <a:p>
            <a:r>
              <a:rPr lang="en-IE" dirty="0" smtClean="0"/>
              <a:t>242 individuals in 2015</a:t>
            </a:r>
          </a:p>
          <a:p>
            <a:r>
              <a:rPr lang="en-IE" dirty="0" smtClean="0"/>
              <a:t>Staff training</a:t>
            </a:r>
          </a:p>
          <a:p>
            <a:r>
              <a:rPr lang="en-IE" dirty="0" smtClean="0"/>
              <a:t>Case </a:t>
            </a:r>
            <a:r>
              <a:rPr lang="en-IE" dirty="0"/>
              <a:t>study </a:t>
            </a:r>
            <a:r>
              <a:rPr lang="en-IE" dirty="0" smtClean="0"/>
              <a:t> </a:t>
            </a:r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878" y="258763"/>
            <a:ext cx="6387152" cy="6455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8618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716" y="1501254"/>
            <a:ext cx="4902306" cy="4675709"/>
          </a:xfrm>
        </p:spPr>
        <p:txBody>
          <a:bodyPr>
            <a:normAutofit/>
          </a:bodyPr>
          <a:lstStyle/>
          <a:p>
            <a:r>
              <a:rPr lang="en-IE" sz="4400" dirty="0" smtClean="0"/>
              <a:t>MQI beneficiaries</a:t>
            </a:r>
          </a:p>
          <a:p>
            <a:r>
              <a:rPr lang="en-IE" sz="4400" dirty="0"/>
              <a:t>Visiting supports</a:t>
            </a:r>
          </a:p>
          <a:p>
            <a:r>
              <a:rPr lang="en-IE" sz="4400" dirty="0" smtClean="0"/>
              <a:t>Treatment</a:t>
            </a:r>
          </a:p>
          <a:p>
            <a:r>
              <a:rPr lang="en-IE" sz="4400" dirty="0" smtClean="0"/>
              <a:t>Mental Health</a:t>
            </a:r>
          </a:p>
          <a:p>
            <a:r>
              <a:rPr lang="en-IE" sz="4400" dirty="0" smtClean="0"/>
              <a:t>Barriers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5400" b="1" dirty="0" smtClean="0"/>
              <a:t>Housing First</a:t>
            </a:r>
            <a:endParaRPr lang="en-IE" sz="54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254" y="573206"/>
            <a:ext cx="5595582" cy="6114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35078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Going deeper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365" y="1487606"/>
            <a:ext cx="6196084" cy="5076967"/>
          </a:xfrm>
        </p:spPr>
        <p:txBody>
          <a:bodyPr>
            <a:normAutofit fontScale="92500" lnSpcReduction="10000"/>
          </a:bodyPr>
          <a:lstStyle/>
          <a:p>
            <a:r>
              <a:rPr lang="en-IE" dirty="0"/>
              <a:t>Outcomes</a:t>
            </a:r>
          </a:p>
          <a:p>
            <a:r>
              <a:rPr lang="en-IE" dirty="0" smtClean="0"/>
              <a:t>The 4 Tier model</a:t>
            </a:r>
          </a:p>
          <a:p>
            <a:r>
              <a:rPr lang="en-IE" dirty="0"/>
              <a:t>Case management HUB</a:t>
            </a:r>
            <a:endParaRPr lang="en-IE" dirty="0" smtClean="0"/>
          </a:p>
          <a:p>
            <a:r>
              <a:rPr lang="en-IE" dirty="0" smtClean="0"/>
              <a:t>Youth worker (140)</a:t>
            </a:r>
          </a:p>
          <a:p>
            <a:r>
              <a:rPr lang="en-IE" dirty="0" smtClean="0"/>
              <a:t>Intensive outreach (214)</a:t>
            </a:r>
            <a:endParaRPr lang="en-IE" dirty="0"/>
          </a:p>
          <a:p>
            <a:r>
              <a:rPr lang="en-IE" dirty="0" smtClean="0"/>
              <a:t>Case workers (34)</a:t>
            </a:r>
          </a:p>
          <a:p>
            <a:r>
              <a:rPr lang="en-IE" dirty="0" smtClean="0"/>
              <a:t>Psych nurse (242)</a:t>
            </a:r>
          </a:p>
          <a:p>
            <a:r>
              <a:rPr lang="en-IE" dirty="0" smtClean="0"/>
              <a:t>Nurse / Doc / </a:t>
            </a:r>
            <a:r>
              <a:rPr lang="en-IE" dirty="0" err="1" smtClean="0"/>
              <a:t>denitst</a:t>
            </a:r>
            <a:r>
              <a:rPr lang="en-IE" dirty="0" smtClean="0"/>
              <a:t> (1934) </a:t>
            </a:r>
          </a:p>
          <a:p>
            <a:r>
              <a:rPr lang="en-IE" dirty="0" smtClean="0"/>
              <a:t>Counsellor (250)</a:t>
            </a:r>
          </a:p>
          <a:p>
            <a:r>
              <a:rPr lang="en-IE" dirty="0" smtClean="0"/>
              <a:t>CRM</a:t>
            </a:r>
            <a:endParaRPr lang="en-IE" dirty="0"/>
          </a:p>
          <a:p>
            <a:r>
              <a:rPr lang="en-IE" dirty="0" smtClean="0"/>
              <a:t>2 </a:t>
            </a:r>
            <a:r>
              <a:rPr lang="en-IE" dirty="0"/>
              <a:t>way traffic </a:t>
            </a:r>
          </a:p>
          <a:p>
            <a:endParaRPr lang="en-I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60" y="791570"/>
            <a:ext cx="4926843" cy="559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4035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81878"/>
          </a:xfrm>
        </p:spPr>
        <p:txBody>
          <a:bodyPr>
            <a:normAutofit/>
          </a:bodyPr>
          <a:lstStyle/>
          <a:p>
            <a:r>
              <a:rPr lang="en-IE" b="1" dirty="0" smtClean="0"/>
              <a:t>The Naloxone demonstration model</a:t>
            </a:r>
            <a:endParaRPr lang="en-IE" b="1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71500" y="1058779"/>
            <a:ext cx="10639177" cy="53093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sz="4000" dirty="0" smtClean="0"/>
              <a:t>Injectable</a:t>
            </a:r>
          </a:p>
          <a:p>
            <a:r>
              <a:rPr lang="en-IE" sz="4000" dirty="0" smtClean="0"/>
              <a:t>500 trained</a:t>
            </a:r>
          </a:p>
          <a:p>
            <a:r>
              <a:rPr lang="en-IE" sz="4000" dirty="0" smtClean="0"/>
              <a:t>60 prescriptions</a:t>
            </a:r>
          </a:p>
          <a:p>
            <a:r>
              <a:rPr lang="en-IE" sz="4000" dirty="0" smtClean="0"/>
              <a:t>5 reversals</a:t>
            </a:r>
          </a:p>
          <a:p>
            <a:r>
              <a:rPr lang="en-IE" sz="4000" dirty="0" smtClean="0"/>
              <a:t>HPRA</a:t>
            </a:r>
          </a:p>
          <a:p>
            <a:endParaRPr lang="en-IE" sz="4000" dirty="0" smtClean="0"/>
          </a:p>
          <a:p>
            <a:pPr marL="0" indent="0">
              <a:buNone/>
            </a:pPr>
            <a:endParaRPr lang="en-IE" sz="40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432" y="777922"/>
            <a:ext cx="6550925" cy="573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37232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1736" y="0"/>
            <a:ext cx="6350264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67" y="0"/>
            <a:ext cx="5980471" cy="68580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6755" y="130073"/>
            <a:ext cx="110299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7200" i="1" dirty="0" smtClean="0">
                <a:solidFill>
                  <a:srgbClr val="FFFF00"/>
                </a:solidFill>
              </a:rPr>
              <a:t>……millions of injections have been supervised and no overdose fatalities have occurred in the facilities…..... </a:t>
            </a:r>
            <a:r>
              <a:rPr lang="en-IE" sz="7200" dirty="0" smtClean="0">
                <a:solidFill>
                  <a:srgbClr val="FFFF00"/>
                </a:solidFill>
              </a:rPr>
              <a:t>EMCDDA (2014)</a:t>
            </a:r>
            <a:endParaRPr lang="en-IE" sz="7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5807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 gets results for MQI clients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067567" cy="4351338"/>
          </a:xfrm>
        </p:spPr>
        <p:txBody>
          <a:bodyPr/>
          <a:lstStyle/>
          <a:p>
            <a:r>
              <a:rPr lang="en-IE" dirty="0" err="1" smtClean="0"/>
              <a:t>Multidiciplinary</a:t>
            </a:r>
            <a:r>
              <a:rPr lang="en-IE" dirty="0" smtClean="0"/>
              <a:t> approach</a:t>
            </a:r>
          </a:p>
          <a:p>
            <a:r>
              <a:rPr lang="en-IE" dirty="0" smtClean="0"/>
              <a:t>Inter-agency working</a:t>
            </a:r>
          </a:p>
          <a:p>
            <a:r>
              <a:rPr lang="en-IE" dirty="0" smtClean="0"/>
              <a:t>Having our house in order</a:t>
            </a:r>
          </a:p>
          <a:p>
            <a:r>
              <a:rPr lang="en-IE" dirty="0" smtClean="0"/>
              <a:t>Focusing on our core client</a:t>
            </a:r>
          </a:p>
          <a:p>
            <a:endParaRPr lang="en-I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991" y="1296537"/>
            <a:ext cx="6651009" cy="5418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0087499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939" y="1636644"/>
            <a:ext cx="11410121" cy="5221356"/>
          </a:xfrm>
        </p:spPr>
        <p:txBody>
          <a:bodyPr>
            <a:normAutofit/>
          </a:bodyPr>
          <a:lstStyle/>
          <a:p>
            <a:endParaRPr lang="en-IE" sz="4800" dirty="0" smtClean="0"/>
          </a:p>
          <a:p>
            <a:r>
              <a:rPr lang="en-IE" sz="4800" dirty="0" smtClean="0"/>
              <a:t>Integrated responses</a:t>
            </a:r>
          </a:p>
          <a:p>
            <a:r>
              <a:rPr lang="en-IE" sz="4800" dirty="0"/>
              <a:t>Street scene</a:t>
            </a:r>
          </a:p>
          <a:p>
            <a:r>
              <a:rPr lang="en-IE" sz="4800" dirty="0" smtClean="0"/>
              <a:t>Life saving initiatives</a:t>
            </a:r>
          </a:p>
          <a:p>
            <a:pPr marL="0" indent="0">
              <a:buNone/>
            </a:pPr>
            <a:endParaRPr lang="en-IE" sz="4800" dirty="0" smtClean="0"/>
          </a:p>
          <a:p>
            <a:pPr marL="0" indent="0">
              <a:buNone/>
            </a:pPr>
            <a:r>
              <a:rPr lang="en-IE" sz="6000" dirty="0" smtClean="0"/>
              <a:t> </a:t>
            </a:r>
          </a:p>
          <a:p>
            <a:pPr marL="0" indent="0">
              <a:buNone/>
            </a:pPr>
            <a:endParaRPr lang="en-IE" sz="4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6600" b="1" dirty="0" smtClean="0"/>
              <a:t>Take Home</a:t>
            </a:r>
            <a:endParaRPr lang="en-IE" sz="6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18588" y="0"/>
            <a:ext cx="5773412" cy="685859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564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06680"/>
            <a:ext cx="12192000" cy="675132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7654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369" y="365125"/>
            <a:ext cx="11858017" cy="1325563"/>
          </a:xfrm>
        </p:spPr>
        <p:txBody>
          <a:bodyPr>
            <a:normAutofit/>
          </a:bodyPr>
          <a:lstStyle/>
          <a:p>
            <a:r>
              <a:rPr lang="en-IE" dirty="0"/>
              <a:t>Q2 2015 </a:t>
            </a:r>
            <a:r>
              <a:rPr lang="en-IE" dirty="0" smtClean="0"/>
              <a:t>Adult </a:t>
            </a:r>
            <a:r>
              <a:rPr lang="en-IE" dirty="0"/>
              <a:t>Individuals accessed Emergency Accommodation:</a:t>
            </a:r>
            <a:r>
              <a:rPr lang="en-IE" dirty="0">
                <a:solidFill>
                  <a:srgbClr val="FF0000"/>
                </a:solidFill>
              </a:rPr>
              <a:t>3,095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318" y="2178432"/>
            <a:ext cx="7791363" cy="3645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33907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80" y="136478"/>
            <a:ext cx="11477767" cy="649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2175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05" y="1110965"/>
            <a:ext cx="11461618" cy="54729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448" y="379957"/>
            <a:ext cx="8543498" cy="73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7999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05" y="723330"/>
            <a:ext cx="11013743" cy="5227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9702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2" y="122830"/>
            <a:ext cx="11354937" cy="663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50376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173" y="327546"/>
            <a:ext cx="9376012" cy="630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8697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83368"/>
          </a:xfrm>
        </p:spPr>
        <p:txBody>
          <a:bodyPr>
            <a:normAutofit/>
          </a:bodyPr>
          <a:lstStyle/>
          <a:p>
            <a:r>
              <a:rPr lang="en-IE" sz="6600" b="1" dirty="0" smtClean="0"/>
              <a:t>Drug deaths in Ireland 2012</a:t>
            </a:r>
            <a:endParaRPr lang="en-IE" sz="6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035" y="1283368"/>
            <a:ext cx="11224789" cy="5422232"/>
          </a:xfrm>
        </p:spPr>
        <p:txBody>
          <a:bodyPr>
            <a:normAutofit/>
          </a:bodyPr>
          <a:lstStyle/>
          <a:p>
            <a:r>
              <a:rPr lang="en-IE" sz="4800" dirty="0" smtClean="0"/>
              <a:t>633 drug deaths</a:t>
            </a:r>
          </a:p>
          <a:p>
            <a:r>
              <a:rPr lang="en-IE" sz="4800" dirty="0" smtClean="0"/>
              <a:t>350 </a:t>
            </a:r>
            <a:r>
              <a:rPr lang="en-IE" sz="4800" dirty="0"/>
              <a:t>poisoning deaths </a:t>
            </a:r>
            <a:r>
              <a:rPr lang="en-IE" sz="4800" dirty="0" smtClean="0"/>
              <a:t>(54% multiple drugs)</a:t>
            </a:r>
            <a:endParaRPr lang="en-IE" sz="4800" dirty="0"/>
          </a:p>
          <a:p>
            <a:r>
              <a:rPr lang="en-IE" sz="4800" dirty="0" smtClean="0"/>
              <a:t>Drugs involved (Opiates 58%, Alcohol 40%, </a:t>
            </a:r>
            <a:r>
              <a:rPr lang="en-IE" sz="4800" dirty="0" err="1" smtClean="0"/>
              <a:t>Benzo’s</a:t>
            </a:r>
            <a:r>
              <a:rPr lang="en-IE" sz="4800" dirty="0" smtClean="0"/>
              <a:t> 39%)</a:t>
            </a:r>
          </a:p>
          <a:p>
            <a:pPr lvl="0"/>
            <a:r>
              <a:rPr lang="en-IE" sz="4800" dirty="0">
                <a:solidFill>
                  <a:prstClr val="black"/>
                </a:solidFill>
              </a:rPr>
              <a:t>Average age </a:t>
            </a:r>
            <a:r>
              <a:rPr lang="en-IE" sz="4800" dirty="0" smtClean="0">
                <a:solidFill>
                  <a:prstClr val="black"/>
                </a:solidFill>
              </a:rPr>
              <a:t>40</a:t>
            </a:r>
            <a:endParaRPr lang="en-IE" sz="4800" dirty="0">
              <a:solidFill>
                <a:prstClr val="black"/>
              </a:solidFill>
            </a:endParaRPr>
          </a:p>
          <a:p>
            <a:pPr lvl="0"/>
            <a:r>
              <a:rPr lang="en-IE" sz="4800" dirty="0" smtClean="0">
                <a:solidFill>
                  <a:prstClr val="black"/>
                </a:solidFill>
              </a:rPr>
              <a:t>74% </a:t>
            </a:r>
            <a:r>
              <a:rPr lang="en-IE" sz="4800" dirty="0">
                <a:solidFill>
                  <a:prstClr val="black"/>
                </a:solidFill>
              </a:rPr>
              <a:t>male</a:t>
            </a:r>
          </a:p>
          <a:p>
            <a:pPr marL="0" indent="0">
              <a:buNone/>
            </a:pPr>
            <a:endParaRPr lang="en-IE" dirty="0"/>
          </a:p>
          <a:p>
            <a:pPr marL="0" indent="0">
              <a:buNone/>
            </a:pP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="" xmlns:p14="http://schemas.microsoft.com/office/powerpoint/2010/main" val="72098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8288</TotalTime>
  <Words>366</Words>
  <Application>Microsoft Office PowerPoint</Application>
  <PresentationFormat>Custom</PresentationFormat>
  <Paragraphs>84</Paragraphs>
  <Slides>29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   Developing an integrated approach to the issues of drug use and homelessness – the experience from the frontline. </vt:lpstr>
      <vt:lpstr>Today’s objectives</vt:lpstr>
      <vt:lpstr>Q2 2015 Adult Individuals accessed Emergency Accommodation:3,095</vt:lpstr>
      <vt:lpstr>Slide 4</vt:lpstr>
      <vt:lpstr>Slide 5</vt:lpstr>
      <vt:lpstr>Slide 6</vt:lpstr>
      <vt:lpstr>Slide 7</vt:lpstr>
      <vt:lpstr>Slide 8</vt:lpstr>
      <vt:lpstr>Drug deaths in Ireland 2012</vt:lpstr>
      <vt:lpstr>Homeless drug users in Ireland</vt:lpstr>
      <vt:lpstr>Slide 11</vt:lpstr>
      <vt:lpstr>The street scene</vt:lpstr>
      <vt:lpstr>Slide 13</vt:lpstr>
      <vt:lpstr>Integrated approaches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Mental health</vt:lpstr>
      <vt:lpstr>Housing First</vt:lpstr>
      <vt:lpstr>Going deeper</vt:lpstr>
      <vt:lpstr>The Naloxone demonstration model</vt:lpstr>
      <vt:lpstr>Slide 26</vt:lpstr>
      <vt:lpstr>What gets results for MQI clients</vt:lpstr>
      <vt:lpstr>Take Home</vt:lpstr>
      <vt:lpstr>Slide 29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Overdose through the eyes of drug users</dc:title>
  <dc:creator>Mark Kennedy</dc:creator>
  <cp:lastModifiedBy>RLaw</cp:lastModifiedBy>
  <cp:revision>422</cp:revision>
  <dcterms:created xsi:type="dcterms:W3CDTF">2014-09-25T15:09:11Z</dcterms:created>
  <dcterms:modified xsi:type="dcterms:W3CDTF">2015-12-10T11:35:55Z</dcterms:modified>
</cp:coreProperties>
</file>