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69" r:id="rId6"/>
    <p:sldId id="259" r:id="rId7"/>
    <p:sldId id="270" r:id="rId8"/>
    <p:sldId id="260" r:id="rId9"/>
    <p:sldId id="261" r:id="rId10"/>
    <p:sldId id="271" r:id="rId11"/>
    <p:sldId id="262" r:id="rId12"/>
    <p:sldId id="263" r:id="rId13"/>
    <p:sldId id="264" r:id="rId14"/>
    <p:sldId id="265" r:id="rId15"/>
    <p:sldId id="266" r:id="rId16"/>
    <p:sldId id="272"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94660"/>
  </p:normalViewPr>
  <p:slideViewPr>
    <p:cSldViewPr>
      <p:cViewPr varScale="1">
        <p:scale>
          <a:sx n="84" d="100"/>
          <a:sy n="84" d="100"/>
        </p:scale>
        <p:origin x="-118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4CD13-6A33-4D05-A018-72624C7AF7D0}" type="datetimeFigureOut">
              <a:rPr lang="en-IE" smtClean="0"/>
              <a:pPr/>
              <a:t>24/11/2015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B7C86D8-4714-44EB-8B0D-B074703C4D8E}"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4CD13-6A33-4D05-A018-72624C7AF7D0}" type="datetimeFigureOut">
              <a:rPr lang="en-IE" smtClean="0"/>
              <a:pPr/>
              <a:t>24/11/2015</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C86D8-4714-44EB-8B0D-B074703C4D8E}"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8"/>
            <a:ext cx="7772400" cy="2619723"/>
          </a:xfrm>
        </p:spPr>
        <p:txBody>
          <a:bodyPr>
            <a:normAutofit fontScale="90000"/>
          </a:bodyPr>
          <a:lstStyle/>
          <a:p>
            <a:r>
              <a:rPr lang="en-IE" i="1" dirty="0"/>
              <a:t> </a:t>
            </a:r>
            <a:r>
              <a:rPr lang="en-IE" b="1" dirty="0"/>
              <a:t>International drugs policy and the “War on Drugs”- the impact on communities in Colombia.  </a:t>
            </a:r>
            <a:r>
              <a:rPr lang="en-IE" dirty="0"/>
              <a:t/>
            </a:r>
            <a:br>
              <a:rPr lang="en-IE" dirty="0"/>
            </a:br>
            <a:endParaRPr lang="en-IE" dirty="0"/>
          </a:p>
        </p:txBody>
      </p:sp>
      <p:sp>
        <p:nvSpPr>
          <p:cNvPr id="3" name="Subtitle 2"/>
          <p:cNvSpPr>
            <a:spLocks noGrp="1"/>
          </p:cNvSpPr>
          <p:nvPr>
            <p:ph type="subTitle" idx="1"/>
          </p:nvPr>
        </p:nvSpPr>
        <p:spPr/>
        <p:txBody>
          <a:bodyPr/>
          <a:lstStyle/>
          <a:p>
            <a:r>
              <a:rPr lang="en-IE" b="1" i="1" dirty="0" smtClean="0"/>
              <a:t>José Antonio Gutiérrez Danton</a:t>
            </a:r>
            <a:endParaRPr lang="en-I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dirty="0" smtClean="0"/>
              <a:t>This ill-conceived policy has stimulated corruption at all levels and structural distortions in rural development</a:t>
            </a:r>
            <a:endParaRPr lang="en-I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6146" name="Picture 2"/>
          <p:cNvPicPr>
            <a:picLocks noChangeAspect="1" noChangeArrowheads="1"/>
          </p:cNvPicPr>
          <p:nvPr/>
        </p:nvPicPr>
        <p:blipFill>
          <a:blip r:embed="rId2" cstate="print"/>
          <a:srcRect/>
          <a:stretch>
            <a:fillRect/>
          </a:stretch>
        </p:blipFill>
        <p:spPr bwMode="auto">
          <a:xfrm>
            <a:off x="0" y="0"/>
            <a:ext cx="14044613" cy="1053465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8194" name="Picture 2"/>
          <p:cNvPicPr>
            <a:picLocks noChangeAspect="1" noChangeArrowheads="1"/>
          </p:cNvPicPr>
          <p:nvPr/>
        </p:nvPicPr>
        <p:blipFill>
          <a:blip r:embed="rId2" cstate="print"/>
          <a:srcRect/>
          <a:stretch>
            <a:fillRect/>
          </a:stretch>
        </p:blipFill>
        <p:spPr bwMode="auto">
          <a:xfrm>
            <a:off x="0" y="0"/>
            <a:ext cx="14044613" cy="1053465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9218" name="Picture 2"/>
          <p:cNvPicPr>
            <a:picLocks noChangeAspect="1" noChangeArrowheads="1"/>
          </p:cNvPicPr>
          <p:nvPr/>
        </p:nvPicPr>
        <p:blipFill>
          <a:blip r:embed="rId2" cstate="print"/>
          <a:srcRect/>
          <a:stretch>
            <a:fillRect/>
          </a:stretch>
        </p:blipFill>
        <p:spPr bwMode="auto">
          <a:xfrm>
            <a:off x="0" y="0"/>
            <a:ext cx="14044613" cy="1053465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0242"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1266"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dirty="0" smtClean="0"/>
              <a:t>It is time to think beyond repressive (and failed) policies to address this problem from a constructive debate from which those communities most affected, both the poor in the North and in the South, should have a definite </a:t>
            </a:r>
            <a:r>
              <a:rPr lang="en-IE" dirty="0" smtClean="0"/>
              <a:t>say</a:t>
            </a:r>
            <a:endParaRPr lang="en-I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2290"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026" name="Picture 2"/>
          <p:cNvPicPr>
            <a:picLocks noChangeAspect="1" noChangeArrowheads="1"/>
          </p:cNvPicPr>
          <p:nvPr/>
        </p:nvPicPr>
        <p:blipFill>
          <a:blip r:embed="rId2" cstate="print"/>
          <a:srcRect/>
          <a:stretch>
            <a:fillRect/>
          </a:stretch>
        </p:blipFill>
        <p:spPr bwMode="auto">
          <a:xfrm>
            <a:off x="0" y="0"/>
            <a:ext cx="14044613" cy="1053465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r>
              <a:rPr lang="en-IE" dirty="0" smtClean="0"/>
              <a:t>The </a:t>
            </a:r>
            <a:r>
              <a:rPr lang="en-IE" dirty="0" smtClean="0"/>
              <a:t>War on Drugs has been fought in few countries with such devastating results as in Colombia, which served as the blueprint for the current approach to Mexico</a:t>
            </a:r>
            <a:r>
              <a:rPr lang="en-IE" dirty="0" smtClean="0"/>
              <a:t>.</a:t>
            </a:r>
          </a:p>
          <a:p>
            <a:endParaRPr lang="en-IE" dirty="0" smtClean="0"/>
          </a:p>
          <a:p>
            <a:r>
              <a:rPr lang="en-IE" dirty="0" smtClean="0"/>
              <a:t> </a:t>
            </a:r>
            <a:r>
              <a:rPr lang="en-IE" dirty="0" smtClean="0"/>
              <a:t>In both cases, the results will be long-lasting and have proved harmful at all levels, while they have not addressed the problem of drugs production or consumption</a:t>
            </a:r>
            <a:endParaRPr lang="en-I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2051" name="Picture 3"/>
          <p:cNvPicPr>
            <a:picLocks noChangeAspect="1" noChangeArrowheads="1"/>
          </p:cNvPicPr>
          <p:nvPr/>
        </p:nvPicPr>
        <p:blipFill>
          <a:blip r:embed="rId2" cstate="print"/>
          <a:srcRect/>
          <a:stretch>
            <a:fillRect/>
          </a:stretch>
        </p:blipFill>
        <p:spPr bwMode="auto">
          <a:xfrm>
            <a:off x="144463" y="144463"/>
            <a:ext cx="14044612" cy="1053465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dirty="0" smtClean="0"/>
              <a:t>The burden of this policy is largely on the shoulders of the poorest of the poor: the small peasant-farmers who produce it and the urban poor who transport it out the country as mules.</a:t>
            </a:r>
            <a:endParaRPr lang="en-I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3074"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lnSpcReduction="10000"/>
          </a:bodyPr>
          <a:lstStyle/>
          <a:p>
            <a:r>
              <a:rPr lang="en-IE" dirty="0" smtClean="0"/>
              <a:t>While the repressive policies have failed to stop the drug industry, they have made it far more profitable by increasing the risk associate to the activity</a:t>
            </a:r>
            <a:r>
              <a:rPr lang="en-IE" dirty="0" smtClean="0"/>
              <a:t>.</a:t>
            </a:r>
          </a:p>
          <a:p>
            <a:pPr>
              <a:buNone/>
            </a:pPr>
            <a:endParaRPr lang="en-IE" dirty="0" smtClean="0"/>
          </a:p>
          <a:p>
            <a:r>
              <a:rPr lang="en-IE" dirty="0" smtClean="0"/>
              <a:t>But while the risk is absorbed largely at the lowest levels of the production chain (peasant producers and "mules"), the financial tentacles and the mafia big bosses, who make the profits are largely untouched by it, reaping the benefits without significant risks for themselves. </a:t>
            </a:r>
            <a:endParaRPr lang="en-I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098"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5122" name="Picture 2"/>
          <p:cNvPicPr>
            <a:picLocks noChangeAspect="1" noChangeArrowheads="1"/>
          </p:cNvPicPr>
          <p:nvPr/>
        </p:nvPicPr>
        <p:blipFill>
          <a:blip r:embed="rId2" cstate="print"/>
          <a:srcRect/>
          <a:stretch>
            <a:fillRect/>
          </a:stretch>
        </p:blipFill>
        <p:spPr bwMode="auto">
          <a:xfrm>
            <a:off x="0" y="0"/>
            <a:ext cx="10534650" cy="1404461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236</Words>
  <Application>Microsoft Office PowerPoint</Application>
  <PresentationFormat>On-screen Show (4:3)</PresentationFormat>
  <Paragraphs>11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International drugs policy and the “War on Drugs”- the impact on communities in Colombia.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Pepe</dc:title>
  <dc:creator>RLaw</dc:creator>
  <cp:lastModifiedBy>RLaw</cp:lastModifiedBy>
  <cp:revision>12</cp:revision>
  <dcterms:created xsi:type="dcterms:W3CDTF">2015-11-10T10:38:32Z</dcterms:created>
  <dcterms:modified xsi:type="dcterms:W3CDTF">2015-11-24T12:04:29Z</dcterms:modified>
</cp:coreProperties>
</file>