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3CD86825-8089-4B3B-97D8-D5D94E23614E}" type="datetimeFigureOut">
              <a:rPr lang="en-IE" smtClean="0"/>
              <a:t>26/11/2019</a:t>
            </a:fld>
            <a:endParaRPr lang="en-I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B07227CC-D418-4506-892C-333FDF80F2A9}" type="slidenum">
              <a:rPr lang="en-IE" smtClean="0"/>
              <a:t>‹#›</a:t>
            </a:fld>
            <a:endParaRPr lang="en-IE"/>
          </a:p>
        </p:txBody>
      </p:sp>
    </p:spTree>
    <p:extLst>
      <p:ext uri="{BB962C8B-B14F-4D97-AF65-F5344CB8AC3E}">
        <p14:creationId xmlns:p14="http://schemas.microsoft.com/office/powerpoint/2010/main" val="1442535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B81957-3C96-4EAF-A1DA-74EFC1CE0FCB}" type="datetime1">
              <a:rPr lang="en-IE" smtClean="0"/>
              <a:t>26/11/2019</a:t>
            </a:fld>
            <a:endParaRPr lang="en-IE"/>
          </a:p>
        </p:txBody>
      </p:sp>
      <p:sp>
        <p:nvSpPr>
          <p:cNvPr id="5" name="Footer Placeholder 4"/>
          <p:cNvSpPr>
            <a:spLocks noGrp="1"/>
          </p:cNvSpPr>
          <p:nvPr>
            <p:ph type="ftr" sz="quarter" idx="11"/>
          </p:nvPr>
        </p:nvSpPr>
        <p:spPr/>
        <p:txBody>
          <a:bodyPr/>
          <a:lstStyle/>
          <a:p>
            <a:r>
              <a:rPr lang="en-US"/>
              <a:t>CityWide Drugs Crisis Campaign web: www.citywide.ie</a:t>
            </a:r>
            <a:endParaRPr lang="en-IE" dirty="0"/>
          </a:p>
        </p:txBody>
      </p:sp>
      <p:sp>
        <p:nvSpPr>
          <p:cNvPr id="6" name="Slide Number Placeholder 5"/>
          <p:cNvSpPr>
            <a:spLocks noGrp="1"/>
          </p:cNvSpPr>
          <p:nvPr>
            <p:ph type="sldNum" sz="quarter" idx="12"/>
          </p:nvPr>
        </p:nvSpPr>
        <p:spPr/>
        <p:txBody>
          <a:bodyPr/>
          <a:lstStyle/>
          <a:p>
            <a:fld id="{2BE67592-1E66-4F1C-B8DD-FD87AB55827F}" type="slidenum">
              <a:rPr lang="en-IE" smtClean="0"/>
              <a:t>‹#›</a:t>
            </a:fld>
            <a:endParaRPr lang="en-I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758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075E32-FF81-416C-A878-2DAEAF6445A7}" type="datetime1">
              <a:rPr lang="en-IE" smtClean="0"/>
              <a:t>26/11/2019</a:t>
            </a:fld>
            <a:endParaRPr lang="en-IE"/>
          </a:p>
        </p:txBody>
      </p:sp>
      <p:sp>
        <p:nvSpPr>
          <p:cNvPr id="5" name="Footer Placeholder 4"/>
          <p:cNvSpPr>
            <a:spLocks noGrp="1"/>
          </p:cNvSpPr>
          <p:nvPr>
            <p:ph type="ftr" sz="quarter" idx="11"/>
          </p:nvPr>
        </p:nvSpPr>
        <p:spPr/>
        <p:txBody>
          <a:bodyPr/>
          <a:lstStyle/>
          <a:p>
            <a:r>
              <a:rPr lang="en-US"/>
              <a:t>CityWide Drugs Crisis Campaign web: www.citywide.ie</a:t>
            </a:r>
            <a:endParaRPr lang="en-IE" dirty="0"/>
          </a:p>
        </p:txBody>
      </p:sp>
      <p:sp>
        <p:nvSpPr>
          <p:cNvPr id="6" name="Slide Number Placeholder 5"/>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127468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3D3A22-FB41-43A8-92AE-BAE934037CAE}" type="datetime1">
              <a:rPr lang="en-IE" smtClean="0"/>
              <a:t>26/11/2019</a:t>
            </a:fld>
            <a:endParaRPr lang="en-IE"/>
          </a:p>
        </p:txBody>
      </p:sp>
      <p:sp>
        <p:nvSpPr>
          <p:cNvPr id="5" name="Footer Placeholder 4"/>
          <p:cNvSpPr>
            <a:spLocks noGrp="1"/>
          </p:cNvSpPr>
          <p:nvPr>
            <p:ph type="ftr" sz="quarter" idx="11"/>
          </p:nvPr>
        </p:nvSpPr>
        <p:spPr/>
        <p:txBody>
          <a:bodyPr/>
          <a:lstStyle/>
          <a:p>
            <a:r>
              <a:rPr lang="en-US"/>
              <a:t>CityWide Drugs Crisis Campaign web: www.citywide.ie</a:t>
            </a:r>
            <a:endParaRPr lang="en-IE" dirty="0"/>
          </a:p>
        </p:txBody>
      </p:sp>
      <p:sp>
        <p:nvSpPr>
          <p:cNvPr id="6" name="Slide Number Placeholder 5"/>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131442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CF27E3-F580-45FB-9EAB-A6C8EF027233}" type="datetime1">
              <a:rPr lang="en-IE" smtClean="0"/>
              <a:t>26/11/2019</a:t>
            </a:fld>
            <a:endParaRPr lang="en-IE"/>
          </a:p>
        </p:txBody>
      </p:sp>
      <p:sp>
        <p:nvSpPr>
          <p:cNvPr id="5" name="Footer Placeholder 4"/>
          <p:cNvSpPr>
            <a:spLocks noGrp="1"/>
          </p:cNvSpPr>
          <p:nvPr>
            <p:ph type="ftr" sz="quarter" idx="11"/>
          </p:nvPr>
        </p:nvSpPr>
        <p:spPr/>
        <p:txBody>
          <a:bodyPr/>
          <a:lstStyle/>
          <a:p>
            <a:r>
              <a:rPr lang="en-US"/>
              <a:t>CityWide Drugs Crisis Campaign web: www.citywide.ie</a:t>
            </a:r>
            <a:endParaRPr lang="en-IE" dirty="0"/>
          </a:p>
        </p:txBody>
      </p:sp>
      <p:sp>
        <p:nvSpPr>
          <p:cNvPr id="6" name="Slide Number Placeholder 5"/>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157001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C83920-1A25-4E44-BF45-96C085D8F61E}" type="datetime1">
              <a:rPr lang="en-IE" smtClean="0"/>
              <a:t>26/11/2019</a:t>
            </a:fld>
            <a:endParaRPr lang="en-IE"/>
          </a:p>
        </p:txBody>
      </p:sp>
      <p:sp>
        <p:nvSpPr>
          <p:cNvPr id="5" name="Footer Placeholder 4"/>
          <p:cNvSpPr>
            <a:spLocks noGrp="1"/>
          </p:cNvSpPr>
          <p:nvPr>
            <p:ph type="ftr" sz="quarter" idx="11"/>
          </p:nvPr>
        </p:nvSpPr>
        <p:spPr/>
        <p:txBody>
          <a:bodyPr/>
          <a:lstStyle/>
          <a:p>
            <a:r>
              <a:rPr lang="en-US"/>
              <a:t>CityWide Drugs Crisis Campaign web: www.citywide.ie</a:t>
            </a:r>
            <a:endParaRPr lang="en-IE" dirty="0"/>
          </a:p>
        </p:txBody>
      </p:sp>
      <p:sp>
        <p:nvSpPr>
          <p:cNvPr id="6" name="Slide Number Placeholder 5"/>
          <p:cNvSpPr>
            <a:spLocks noGrp="1"/>
          </p:cNvSpPr>
          <p:nvPr>
            <p:ph type="sldNum" sz="quarter" idx="12"/>
          </p:nvPr>
        </p:nvSpPr>
        <p:spPr/>
        <p:txBody>
          <a:bodyPr/>
          <a:lstStyle/>
          <a:p>
            <a:fld id="{2BE67592-1E66-4F1C-B8DD-FD87AB55827F}" type="slidenum">
              <a:rPr lang="en-IE" smtClean="0"/>
              <a:t>‹#›</a:t>
            </a:fld>
            <a:endParaRPr lang="en-I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4306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B15A58-1827-4A84-888F-EFBE63B246A1}" type="datetime1">
              <a:rPr lang="en-IE" smtClean="0"/>
              <a:t>26/11/2019</a:t>
            </a:fld>
            <a:endParaRPr lang="en-IE"/>
          </a:p>
        </p:txBody>
      </p:sp>
      <p:sp>
        <p:nvSpPr>
          <p:cNvPr id="6" name="Footer Placeholder 5"/>
          <p:cNvSpPr>
            <a:spLocks noGrp="1"/>
          </p:cNvSpPr>
          <p:nvPr>
            <p:ph type="ftr" sz="quarter" idx="11"/>
          </p:nvPr>
        </p:nvSpPr>
        <p:spPr/>
        <p:txBody>
          <a:bodyPr/>
          <a:lstStyle/>
          <a:p>
            <a:r>
              <a:rPr lang="en-US"/>
              <a:t>CityWide Drugs Crisis Campaign web: www.citywide.ie</a:t>
            </a:r>
            <a:endParaRPr lang="en-IE" dirty="0"/>
          </a:p>
        </p:txBody>
      </p:sp>
      <p:sp>
        <p:nvSpPr>
          <p:cNvPr id="7" name="Slide Number Placeholder 6"/>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6002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E98F14-CAAC-475C-8353-505EF4CCF719}" type="datetime1">
              <a:rPr lang="en-IE" smtClean="0"/>
              <a:t>26/11/2019</a:t>
            </a:fld>
            <a:endParaRPr lang="en-IE"/>
          </a:p>
        </p:txBody>
      </p:sp>
      <p:sp>
        <p:nvSpPr>
          <p:cNvPr id="8" name="Footer Placeholder 7"/>
          <p:cNvSpPr>
            <a:spLocks noGrp="1"/>
          </p:cNvSpPr>
          <p:nvPr>
            <p:ph type="ftr" sz="quarter" idx="11"/>
          </p:nvPr>
        </p:nvSpPr>
        <p:spPr/>
        <p:txBody>
          <a:bodyPr/>
          <a:lstStyle/>
          <a:p>
            <a:r>
              <a:rPr lang="en-US"/>
              <a:t>CityWide Drugs Crisis Campaign web: www.citywide.ie</a:t>
            </a:r>
            <a:endParaRPr lang="en-IE" dirty="0"/>
          </a:p>
        </p:txBody>
      </p:sp>
      <p:sp>
        <p:nvSpPr>
          <p:cNvPr id="9" name="Slide Number Placeholder 8"/>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417205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A4097C-FD92-4CB2-8395-8842A592C26C}" type="datetime1">
              <a:rPr lang="en-IE" smtClean="0"/>
              <a:t>26/11/2019</a:t>
            </a:fld>
            <a:endParaRPr lang="en-IE"/>
          </a:p>
        </p:txBody>
      </p:sp>
      <p:sp>
        <p:nvSpPr>
          <p:cNvPr id="4" name="Footer Placeholder 3"/>
          <p:cNvSpPr>
            <a:spLocks noGrp="1"/>
          </p:cNvSpPr>
          <p:nvPr>
            <p:ph type="ftr" sz="quarter" idx="11"/>
          </p:nvPr>
        </p:nvSpPr>
        <p:spPr/>
        <p:txBody>
          <a:bodyPr/>
          <a:lstStyle/>
          <a:p>
            <a:r>
              <a:rPr lang="en-US"/>
              <a:t>CityWide Drugs Crisis Campaign web: www.citywide.ie</a:t>
            </a:r>
            <a:endParaRPr lang="en-IE" dirty="0"/>
          </a:p>
        </p:txBody>
      </p:sp>
      <p:sp>
        <p:nvSpPr>
          <p:cNvPr id="5" name="Slide Number Placeholder 4"/>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18695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3E5CEE9-91D4-4FB3-940F-E676D6ECE962}" type="datetime1">
              <a:rPr lang="en-IE" smtClean="0"/>
              <a:t>26/11/2019</a:t>
            </a:fld>
            <a:endParaRPr lang="en-IE"/>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CityWide Drugs Crisis Campaign web: www.citywide.ie</a:t>
            </a:r>
            <a:endParaRPr lang="en-IE" dirty="0"/>
          </a:p>
        </p:txBody>
      </p:sp>
      <p:sp>
        <p:nvSpPr>
          <p:cNvPr id="9" name="Slide Number Placeholder 8"/>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2394190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EE445DA-6DF1-4A99-9EC8-77A0E043D283}" type="datetime1">
              <a:rPr lang="en-IE" smtClean="0"/>
              <a:t>26/11/2019</a:t>
            </a:fld>
            <a:endParaRPr lang="en-I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CityWide Drugs Crisis Campaign web: www.citywide.ie</a:t>
            </a:r>
            <a:endParaRPr lang="en-IE"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E67592-1E66-4F1C-B8DD-FD87AB55827F}" type="slidenum">
              <a:rPr lang="en-IE" smtClean="0"/>
              <a:t>‹#›</a:t>
            </a:fld>
            <a:endParaRPr lang="en-IE"/>
          </a:p>
        </p:txBody>
      </p:sp>
    </p:spTree>
    <p:extLst>
      <p:ext uri="{BB962C8B-B14F-4D97-AF65-F5344CB8AC3E}">
        <p14:creationId xmlns:p14="http://schemas.microsoft.com/office/powerpoint/2010/main" val="3479502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AF14DB-CAB8-4338-B01B-07C5032F1519}" type="datetime1">
              <a:rPr lang="en-IE" smtClean="0"/>
              <a:t>26/11/2019</a:t>
            </a:fld>
            <a:endParaRPr lang="en-IE"/>
          </a:p>
        </p:txBody>
      </p:sp>
      <p:sp>
        <p:nvSpPr>
          <p:cNvPr id="6" name="Footer Placeholder 5"/>
          <p:cNvSpPr>
            <a:spLocks noGrp="1"/>
          </p:cNvSpPr>
          <p:nvPr>
            <p:ph type="ftr" sz="quarter" idx="11"/>
          </p:nvPr>
        </p:nvSpPr>
        <p:spPr/>
        <p:txBody>
          <a:bodyPr/>
          <a:lstStyle/>
          <a:p>
            <a:r>
              <a:rPr lang="en-US"/>
              <a:t>CityWide Drugs Crisis Campaign web: www.citywide.ie</a:t>
            </a:r>
            <a:endParaRPr lang="en-IE" dirty="0"/>
          </a:p>
        </p:txBody>
      </p:sp>
      <p:sp>
        <p:nvSpPr>
          <p:cNvPr id="7" name="Slide Number Placeholder 6"/>
          <p:cNvSpPr>
            <a:spLocks noGrp="1"/>
          </p:cNvSpPr>
          <p:nvPr>
            <p:ph type="sldNum" sz="quarter" idx="12"/>
          </p:nvPr>
        </p:nvSpPr>
        <p:spPr/>
        <p:txBody>
          <a:bodyPr/>
          <a:lstStyle/>
          <a:p>
            <a:fld id="{2BE67592-1E66-4F1C-B8DD-FD87AB55827F}" type="slidenum">
              <a:rPr lang="en-IE" smtClean="0"/>
              <a:t>‹#›</a:t>
            </a:fld>
            <a:endParaRPr lang="en-IE"/>
          </a:p>
        </p:txBody>
      </p:sp>
    </p:spTree>
    <p:extLst>
      <p:ext uri="{BB962C8B-B14F-4D97-AF65-F5344CB8AC3E}">
        <p14:creationId xmlns:p14="http://schemas.microsoft.com/office/powerpoint/2010/main" val="121996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BA5818D-C01D-41F7-BF46-7F1965520A3D}" type="datetime1">
              <a:rPr lang="en-IE" smtClean="0"/>
              <a:t>26/11/2019</a:t>
            </a:fld>
            <a:endParaRPr lang="en-I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CityWide Drugs Crisis Campaign web: www.citywide.ie</a:t>
            </a:r>
            <a:endParaRPr lang="en-IE"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E67592-1E66-4F1C-B8DD-FD87AB55827F}" type="slidenum">
              <a:rPr lang="en-IE" smtClean="0"/>
              <a:t>‹#›</a:t>
            </a:fld>
            <a:endParaRPr lang="en-I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829143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7AEDF-DC7D-4349-B78E-C11D2154A658}"/>
              </a:ext>
            </a:extLst>
          </p:cNvPr>
          <p:cNvSpPr>
            <a:spLocks noGrp="1"/>
          </p:cNvSpPr>
          <p:nvPr>
            <p:ph type="ctrTitle"/>
          </p:nvPr>
        </p:nvSpPr>
        <p:spPr/>
        <p:txBody>
          <a:bodyPr>
            <a:normAutofit/>
          </a:bodyPr>
          <a:lstStyle/>
          <a:p>
            <a:r>
              <a:rPr lang="en-IE" sz="4000" b="1" dirty="0"/>
              <a:t>The National Drugs Strategy is failing to deliver on its commitment to communities </a:t>
            </a:r>
            <a:endParaRPr lang="en-IE" sz="4000" dirty="0"/>
          </a:p>
        </p:txBody>
      </p:sp>
      <p:sp>
        <p:nvSpPr>
          <p:cNvPr id="4" name="Footer Placeholder 3">
            <a:extLst>
              <a:ext uri="{FF2B5EF4-FFF2-40B4-BE49-F238E27FC236}">
                <a16:creationId xmlns:a16="http://schemas.microsoft.com/office/drawing/2014/main" id="{4327C90D-218A-470A-B74D-07FD9144821C}"/>
              </a:ext>
            </a:extLst>
          </p:cNvPr>
          <p:cNvSpPr>
            <a:spLocks noGrp="1"/>
          </p:cNvSpPr>
          <p:nvPr>
            <p:ph type="ftr" sz="quarter" idx="11"/>
          </p:nvPr>
        </p:nvSpPr>
        <p:spPr>
          <a:xfrm>
            <a:off x="7369196" y="6390774"/>
            <a:ext cx="4822804" cy="365125"/>
          </a:xfrm>
        </p:spPr>
        <p:txBody>
          <a:bodyPr/>
          <a:lstStyle/>
          <a:p>
            <a:r>
              <a:rPr lang="en-US" dirty="0"/>
              <a:t>CityWide Drugs Crisis Campaign web: www.citywide.ie </a:t>
            </a:r>
            <a:endParaRPr lang="en-IE" dirty="0"/>
          </a:p>
        </p:txBody>
      </p:sp>
    </p:spTree>
    <p:extLst>
      <p:ext uri="{BB962C8B-B14F-4D97-AF65-F5344CB8AC3E}">
        <p14:creationId xmlns:p14="http://schemas.microsoft.com/office/powerpoint/2010/main" val="474447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7B96D-D3FB-413D-B5AE-BC35FFE16C85}"/>
              </a:ext>
            </a:extLst>
          </p:cNvPr>
          <p:cNvSpPr>
            <a:spLocks noGrp="1"/>
          </p:cNvSpPr>
          <p:nvPr>
            <p:ph type="title"/>
          </p:nvPr>
        </p:nvSpPr>
        <p:spPr/>
        <p:txBody>
          <a:bodyPr/>
          <a:lstStyle/>
          <a:p>
            <a:r>
              <a:rPr lang="en-US" sz="4400" dirty="0">
                <a:latin typeface="+mn-lt"/>
              </a:rPr>
              <a:t>So Where are We Now?</a:t>
            </a:r>
            <a:br>
              <a:rPr lang="en-IE" dirty="0"/>
            </a:br>
            <a:endParaRPr lang="en-IE" dirty="0"/>
          </a:p>
        </p:txBody>
      </p:sp>
      <p:sp>
        <p:nvSpPr>
          <p:cNvPr id="3" name="Content Placeholder 2">
            <a:extLst>
              <a:ext uri="{FF2B5EF4-FFF2-40B4-BE49-F238E27FC236}">
                <a16:creationId xmlns:a16="http://schemas.microsoft.com/office/drawing/2014/main" id="{34268D5B-8B31-4FC6-AEAC-94E207425A06}"/>
              </a:ext>
            </a:extLst>
          </p:cNvPr>
          <p:cNvSpPr>
            <a:spLocks noGrp="1"/>
          </p:cNvSpPr>
          <p:nvPr>
            <p:ph idx="1"/>
          </p:nvPr>
        </p:nvSpPr>
        <p:spPr/>
        <p:txBody>
          <a:bodyPr/>
          <a:lstStyle/>
          <a:p>
            <a:pPr marL="180000" lvl="0" indent="-180000">
              <a:buFont typeface="Wingdings" panose="05000000000000000000" pitchFamily="2" charset="2"/>
              <a:buChar char="Ø"/>
            </a:pPr>
            <a:r>
              <a:rPr lang="en-US" sz="2400" dirty="0">
                <a:solidFill>
                  <a:prstClr val="black"/>
                </a:solidFill>
              </a:rPr>
              <a:t>Communities are not involved in structures that make key decisions</a:t>
            </a:r>
            <a:endParaRPr lang="en-IE" sz="2400" dirty="0">
              <a:solidFill>
                <a:prstClr val="black"/>
              </a:solidFill>
            </a:endParaRPr>
          </a:p>
          <a:p>
            <a:pPr marL="180000" lvl="0" indent="-180000">
              <a:buFont typeface="Wingdings" panose="05000000000000000000" pitchFamily="2" charset="2"/>
              <a:buChar char="Ø"/>
            </a:pPr>
            <a:r>
              <a:rPr lang="en-US" sz="2400" dirty="0">
                <a:solidFill>
                  <a:prstClr val="black"/>
                </a:solidFill>
              </a:rPr>
              <a:t>Key decisions are being made by Dept. of Health and HSE</a:t>
            </a:r>
            <a:endParaRPr lang="en-IE" sz="2400" dirty="0">
              <a:solidFill>
                <a:prstClr val="black"/>
              </a:solidFill>
            </a:endParaRPr>
          </a:p>
          <a:p>
            <a:pPr marL="180000" lvl="0" indent="-180000">
              <a:buFont typeface="Wingdings" panose="05000000000000000000" pitchFamily="2" charset="2"/>
              <a:buChar char="Ø"/>
            </a:pPr>
            <a:r>
              <a:rPr lang="en-US" sz="2400" dirty="0">
                <a:solidFill>
                  <a:prstClr val="black"/>
                </a:solidFill>
              </a:rPr>
              <a:t>DATFs are being viewed by Dept. as HSE structures </a:t>
            </a:r>
            <a:endParaRPr lang="en-IE" sz="2400" dirty="0">
              <a:solidFill>
                <a:prstClr val="black"/>
              </a:solidFill>
            </a:endParaRPr>
          </a:p>
          <a:p>
            <a:pPr marL="180000" lvl="0" indent="-180000">
              <a:buFont typeface="Wingdings" panose="05000000000000000000" pitchFamily="2" charset="2"/>
              <a:buChar char="Ø"/>
            </a:pPr>
            <a:r>
              <a:rPr lang="en-US" sz="2400" dirty="0">
                <a:solidFill>
                  <a:prstClr val="black"/>
                </a:solidFill>
              </a:rPr>
              <a:t>Community Drug Projects are being increasingly viewed as HSE projects   </a:t>
            </a:r>
            <a:endParaRPr lang="en-IE" sz="2400" dirty="0">
              <a:solidFill>
                <a:prstClr val="black"/>
              </a:solidFill>
            </a:endParaRPr>
          </a:p>
          <a:p>
            <a:pPr marL="180000" lvl="0" indent="-180000">
              <a:buFont typeface="Wingdings" panose="05000000000000000000" pitchFamily="2" charset="2"/>
              <a:buChar char="Ø"/>
            </a:pPr>
            <a:r>
              <a:rPr lang="en-US" sz="2400" dirty="0">
                <a:solidFill>
                  <a:prstClr val="black"/>
                </a:solidFill>
              </a:rPr>
              <a:t>Other Statutory Agencies leading on NDS actions are making their own decisions</a:t>
            </a:r>
            <a:endParaRPr lang="en-IE" dirty="0"/>
          </a:p>
        </p:txBody>
      </p:sp>
      <p:sp>
        <p:nvSpPr>
          <p:cNvPr id="4" name="Footer Placeholder 3">
            <a:extLst>
              <a:ext uri="{FF2B5EF4-FFF2-40B4-BE49-F238E27FC236}">
                <a16:creationId xmlns:a16="http://schemas.microsoft.com/office/drawing/2014/main" id="{1CAD4BFE-87D7-4F4C-ACAE-3522F78397D8}"/>
              </a:ext>
            </a:extLst>
          </p:cNvPr>
          <p:cNvSpPr>
            <a:spLocks noGrp="1"/>
          </p:cNvSpPr>
          <p:nvPr>
            <p:ph type="ftr" sz="quarter" idx="11"/>
          </p:nvPr>
        </p:nvSpPr>
        <p:spPr>
          <a:xfrm>
            <a:off x="7369196" y="6388834"/>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125805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7953-8559-4E91-90EF-862B91788D38}"/>
              </a:ext>
            </a:extLst>
          </p:cNvPr>
          <p:cNvSpPr>
            <a:spLocks noGrp="1"/>
          </p:cNvSpPr>
          <p:nvPr>
            <p:ph type="title"/>
          </p:nvPr>
        </p:nvSpPr>
        <p:spPr/>
        <p:txBody>
          <a:bodyPr>
            <a:normAutofit fontScale="90000"/>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Funding to deliver local services</a:t>
            </a:r>
            <a:br>
              <a:rPr lang="en-IE"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Content Placeholder 2">
            <a:extLst>
              <a:ext uri="{FF2B5EF4-FFF2-40B4-BE49-F238E27FC236}">
                <a16:creationId xmlns:a16="http://schemas.microsoft.com/office/drawing/2014/main" id="{6BFE80F2-34B5-43E0-82B7-B2726796C9FA}"/>
              </a:ext>
            </a:extLst>
          </p:cNvPr>
          <p:cNvSpPr>
            <a:spLocks noGrp="1"/>
          </p:cNvSpPr>
          <p:nvPr>
            <p:ph idx="1"/>
          </p:nvPr>
        </p:nvSpPr>
        <p:spPr/>
        <p:txBody>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Core DATF budgets remain at level reached after 7 years of cuts</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Additional funding allocated in line with HSE National Service Plan </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Increase in HSE budget each year</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No increase in DATF core budgets </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Once off funding for new pieces of work in 2018</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3 year funding for new pieces of cross Task Force work in 2019</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Footer Placeholder 3">
            <a:extLst>
              <a:ext uri="{FF2B5EF4-FFF2-40B4-BE49-F238E27FC236}">
                <a16:creationId xmlns:a16="http://schemas.microsoft.com/office/drawing/2014/main" id="{A5EB318C-D141-4C8C-B0AE-7BEE7BD26D21}"/>
              </a:ext>
            </a:extLst>
          </p:cNvPr>
          <p:cNvSpPr>
            <a:spLocks noGrp="1"/>
          </p:cNvSpPr>
          <p:nvPr>
            <p:ph type="ftr" sz="quarter" idx="11"/>
          </p:nvPr>
        </p:nvSpPr>
        <p:spPr>
          <a:xfrm>
            <a:off x="7369196" y="6388834"/>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260504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CE320-7A2C-4D9A-B819-5BC7597F8CC5}"/>
              </a:ext>
            </a:extLst>
          </p:cNvPr>
          <p:cNvSpPr>
            <a:spLocks noGrp="1"/>
          </p:cNvSpPr>
          <p:nvPr>
            <p:ph type="title"/>
          </p:nvPr>
        </p:nvSpPr>
        <p:spPr/>
        <p:txBody>
          <a:bodyPr>
            <a:normAutofit/>
          </a:bodyPr>
          <a:lstStyle/>
          <a:p>
            <a:r>
              <a:rPr lang="en-US" sz="4400" dirty="0">
                <a:latin typeface="+mn-lt"/>
              </a:rPr>
              <a:t>Capacity to Respond to local needs</a:t>
            </a:r>
            <a:br>
              <a:rPr lang="en-IE" dirty="0"/>
            </a:br>
            <a:endParaRPr lang="en-IE" dirty="0"/>
          </a:p>
        </p:txBody>
      </p:sp>
      <p:sp>
        <p:nvSpPr>
          <p:cNvPr id="3" name="Content Placeholder 2">
            <a:extLst>
              <a:ext uri="{FF2B5EF4-FFF2-40B4-BE49-F238E27FC236}">
                <a16:creationId xmlns:a16="http://schemas.microsoft.com/office/drawing/2014/main" id="{041C2B5F-B92A-49F3-95AB-023D2143C33E}"/>
              </a:ext>
            </a:extLst>
          </p:cNvPr>
          <p:cNvSpPr>
            <a:spLocks noGrp="1"/>
          </p:cNvSpPr>
          <p:nvPr>
            <p:ph idx="1"/>
          </p:nvPr>
        </p:nvSpPr>
        <p:spPr/>
        <p:txBody>
          <a:bodyPr/>
          <a:lstStyle/>
          <a:p>
            <a:r>
              <a:rPr lang="en-US" sz="2400" b="1" dirty="0"/>
              <a:t>Capacity of DATF to meet local need is being undermined</a:t>
            </a:r>
            <a:endParaRPr lang="en-IE" sz="2400" dirty="0"/>
          </a:p>
          <a:p>
            <a:r>
              <a:rPr lang="en-US" sz="2400" dirty="0" err="1"/>
              <a:t>Centralised</a:t>
            </a:r>
            <a:r>
              <a:rPr lang="en-US" sz="2400" dirty="0"/>
              <a:t> application process for new funding</a:t>
            </a:r>
            <a:endParaRPr lang="en-IE" sz="2400" dirty="0"/>
          </a:p>
          <a:p>
            <a:r>
              <a:rPr lang="en-US" sz="2400" dirty="0"/>
              <a:t>Increasing focus on implementing HSE plan and less on DATF plan  </a:t>
            </a:r>
            <a:endParaRPr lang="en-IE" sz="2400" dirty="0"/>
          </a:p>
          <a:p>
            <a:r>
              <a:rPr lang="en-US" sz="2400" dirty="0"/>
              <a:t>Role is to co-ordinate implementation of NDS – this is across 50 actions</a:t>
            </a:r>
            <a:endParaRPr lang="en-IE" sz="2400" dirty="0"/>
          </a:p>
          <a:p>
            <a:r>
              <a:rPr lang="en-US" sz="2400" dirty="0"/>
              <a:t>in the context of the needs of the region/local area</a:t>
            </a:r>
          </a:p>
          <a:p>
            <a:r>
              <a:rPr lang="en-US" sz="2400" dirty="0"/>
              <a:t>Collective responsibility of all DATF members for DATF actions is being undermined</a:t>
            </a:r>
            <a:endParaRPr lang="en-IE" sz="2400" dirty="0"/>
          </a:p>
          <a:p>
            <a:pPr marL="0" indent="0">
              <a:buNone/>
            </a:pPr>
            <a:endParaRPr lang="en-IE" dirty="0"/>
          </a:p>
        </p:txBody>
      </p:sp>
      <p:sp>
        <p:nvSpPr>
          <p:cNvPr id="4" name="Footer Placeholder 3">
            <a:extLst>
              <a:ext uri="{FF2B5EF4-FFF2-40B4-BE49-F238E27FC236}">
                <a16:creationId xmlns:a16="http://schemas.microsoft.com/office/drawing/2014/main" id="{00A0A9B1-B585-4382-AEBD-13AA1882E91A}"/>
              </a:ext>
            </a:extLst>
          </p:cNvPr>
          <p:cNvSpPr>
            <a:spLocks noGrp="1"/>
          </p:cNvSpPr>
          <p:nvPr>
            <p:ph type="ftr" sz="quarter" idx="11"/>
          </p:nvPr>
        </p:nvSpPr>
        <p:spPr>
          <a:xfrm>
            <a:off x="7369196" y="6388834"/>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291894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424D3-53BC-4534-A947-64B6125C2815}"/>
              </a:ext>
            </a:extLst>
          </p:cNvPr>
          <p:cNvSpPr>
            <a:spLocks noGrp="1"/>
          </p:cNvSpPr>
          <p:nvPr>
            <p:ph type="title"/>
          </p:nvPr>
        </p:nvSpPr>
        <p:spPr/>
        <p:txBody>
          <a:bodyPr>
            <a:normAutofit fontScale="90000"/>
          </a:bodyPr>
          <a:lstStyle/>
          <a:p>
            <a:br>
              <a:rPr lang="en-US" sz="4400" dirty="0"/>
            </a:br>
            <a:br>
              <a:rPr lang="en-US" sz="4400" dirty="0"/>
            </a:br>
            <a:br>
              <a:rPr lang="en-US" sz="4400" dirty="0"/>
            </a:br>
            <a:r>
              <a:rPr lang="en-US" sz="4000" dirty="0">
                <a:latin typeface="+mn-lt"/>
              </a:rPr>
              <a:t>Interagency partnership in responding to local needs</a:t>
            </a:r>
            <a:br>
              <a:rPr lang="en-IE" dirty="0"/>
            </a:br>
            <a:endParaRPr lang="en-IE" dirty="0"/>
          </a:p>
        </p:txBody>
      </p:sp>
      <p:sp>
        <p:nvSpPr>
          <p:cNvPr id="3" name="Content Placeholder 2">
            <a:extLst>
              <a:ext uri="{FF2B5EF4-FFF2-40B4-BE49-F238E27FC236}">
                <a16:creationId xmlns:a16="http://schemas.microsoft.com/office/drawing/2014/main" id="{81076E61-4331-4A65-A5FB-0EB3B34CB542}"/>
              </a:ext>
            </a:extLst>
          </p:cNvPr>
          <p:cNvSpPr>
            <a:spLocks noGrp="1"/>
          </p:cNvSpPr>
          <p:nvPr>
            <p:ph idx="1"/>
          </p:nvPr>
        </p:nvSpPr>
        <p:spPr/>
        <p:txBody>
          <a:bodyPr/>
          <a:lstStyle/>
          <a:p>
            <a:r>
              <a:rPr lang="en-US" sz="2400" b="1" dirty="0"/>
              <a:t>Core role of DATF as an interagency partnership is being undermined</a:t>
            </a:r>
            <a:endParaRPr lang="en-IE" sz="2400" dirty="0"/>
          </a:p>
          <a:p>
            <a:pPr marL="0" indent="0">
              <a:buNone/>
            </a:pPr>
            <a:endParaRPr lang="en-IE" sz="2400" dirty="0"/>
          </a:p>
          <a:p>
            <a:r>
              <a:rPr lang="en-US" sz="2400" dirty="0"/>
              <a:t>DATFs now to be treated by Dept. as projects, and not as interagency bodies </a:t>
            </a:r>
            <a:endParaRPr lang="en-IE" sz="2400" dirty="0"/>
          </a:p>
          <a:p>
            <a:r>
              <a:rPr lang="en-US" sz="2400" dirty="0"/>
              <a:t>In effect, this means treating DATFs as HSE projects </a:t>
            </a:r>
            <a:endParaRPr lang="en-IE" sz="2400" dirty="0"/>
          </a:p>
          <a:p>
            <a:r>
              <a:rPr lang="en-US" sz="2400" dirty="0"/>
              <a:t>Implications for role of other statutory agencies and partners</a:t>
            </a:r>
            <a:endParaRPr lang="en-IE" sz="2400" dirty="0"/>
          </a:p>
          <a:p>
            <a:endParaRPr lang="en-IE" dirty="0"/>
          </a:p>
        </p:txBody>
      </p:sp>
      <p:sp>
        <p:nvSpPr>
          <p:cNvPr id="4" name="Footer Placeholder 3">
            <a:extLst>
              <a:ext uri="{FF2B5EF4-FFF2-40B4-BE49-F238E27FC236}">
                <a16:creationId xmlns:a16="http://schemas.microsoft.com/office/drawing/2014/main" id="{F18B07DB-6E50-4009-9286-D69DE04BE265}"/>
              </a:ext>
            </a:extLst>
          </p:cNvPr>
          <p:cNvSpPr>
            <a:spLocks noGrp="1"/>
          </p:cNvSpPr>
          <p:nvPr>
            <p:ph type="ftr" sz="quarter" idx="11"/>
          </p:nvPr>
        </p:nvSpPr>
        <p:spPr>
          <a:xfrm>
            <a:off x="7369196" y="6388834"/>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155103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99137-D204-4F10-91C3-824E3AF66A1D}"/>
              </a:ext>
            </a:extLst>
          </p:cNvPr>
          <p:cNvSpPr>
            <a:spLocks noGrp="1"/>
          </p:cNvSpPr>
          <p:nvPr>
            <p:ph type="title"/>
          </p:nvPr>
        </p:nvSpPr>
        <p:spPr/>
        <p:txBody>
          <a:bodyPr>
            <a:normAutofit/>
          </a:bodyPr>
          <a:lstStyle/>
          <a:p>
            <a:r>
              <a:rPr lang="en-US" sz="4400" dirty="0">
                <a:latin typeface="+mn-lt"/>
              </a:rPr>
              <a:t>Role of Community Drug Projects</a:t>
            </a:r>
            <a:br>
              <a:rPr lang="en-IE" dirty="0"/>
            </a:br>
            <a:endParaRPr lang="en-IE" dirty="0"/>
          </a:p>
        </p:txBody>
      </p:sp>
      <p:sp>
        <p:nvSpPr>
          <p:cNvPr id="3" name="Content Placeholder 2">
            <a:extLst>
              <a:ext uri="{FF2B5EF4-FFF2-40B4-BE49-F238E27FC236}">
                <a16:creationId xmlns:a16="http://schemas.microsoft.com/office/drawing/2014/main" id="{B436894E-CFE5-4C0E-94A3-BC10B66B592D}"/>
              </a:ext>
            </a:extLst>
          </p:cNvPr>
          <p:cNvSpPr>
            <a:spLocks noGrp="1"/>
          </p:cNvSpPr>
          <p:nvPr>
            <p:ph idx="1"/>
          </p:nvPr>
        </p:nvSpPr>
        <p:spPr/>
        <p:txBody>
          <a:bodyPr>
            <a:normAutofit/>
          </a:bodyPr>
          <a:lstStyle/>
          <a:p>
            <a:r>
              <a:rPr lang="en-US" sz="2400" b="1" dirty="0"/>
              <a:t>Serious challenges facing Community Drug Projects in carrying out their role </a:t>
            </a:r>
            <a:endParaRPr lang="en-IE" sz="2400" dirty="0"/>
          </a:p>
          <a:p>
            <a:r>
              <a:rPr lang="en-US" sz="2400" dirty="0"/>
              <a:t>Reviews of DATF projects by HSE/ DATF</a:t>
            </a:r>
            <a:endParaRPr lang="en-IE" sz="2400" dirty="0"/>
          </a:p>
          <a:p>
            <a:r>
              <a:rPr lang="en-US" sz="2400" dirty="0"/>
              <a:t>Requirements of HSE reflected in reviews and not requirement for integrated approach</a:t>
            </a:r>
            <a:endParaRPr lang="en-IE" sz="2400" dirty="0"/>
          </a:p>
          <a:p>
            <a:r>
              <a:rPr lang="en-US" sz="2400" dirty="0"/>
              <a:t>Shift to programme based approaches and away from community development approach</a:t>
            </a:r>
            <a:endParaRPr lang="en-IE" sz="2400" dirty="0"/>
          </a:p>
          <a:p>
            <a:r>
              <a:rPr lang="en-US" sz="2400" dirty="0"/>
              <a:t>No ongoing discussion on how to evaluate the work of Community Drug Projects  </a:t>
            </a:r>
            <a:endParaRPr lang="en-IE" sz="2400" dirty="0"/>
          </a:p>
          <a:p>
            <a:endParaRPr lang="en-IE" dirty="0"/>
          </a:p>
        </p:txBody>
      </p:sp>
      <p:sp>
        <p:nvSpPr>
          <p:cNvPr id="4" name="Footer Placeholder 3">
            <a:extLst>
              <a:ext uri="{FF2B5EF4-FFF2-40B4-BE49-F238E27FC236}">
                <a16:creationId xmlns:a16="http://schemas.microsoft.com/office/drawing/2014/main" id="{0396012F-63B2-4708-A586-43764701EDA1}"/>
              </a:ext>
            </a:extLst>
          </p:cNvPr>
          <p:cNvSpPr>
            <a:spLocks noGrp="1"/>
          </p:cNvSpPr>
          <p:nvPr>
            <p:ph type="ftr" sz="quarter" idx="11"/>
          </p:nvPr>
        </p:nvSpPr>
        <p:spPr>
          <a:xfrm>
            <a:off x="7369196" y="6388834"/>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260405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6DE09-62D0-4B9F-8451-8415E62F7691}"/>
              </a:ext>
            </a:extLst>
          </p:cNvPr>
          <p:cNvSpPr>
            <a:spLocks noGrp="1"/>
          </p:cNvSpPr>
          <p:nvPr>
            <p:ph type="title"/>
          </p:nvPr>
        </p:nvSpPr>
        <p:spPr/>
        <p:txBody>
          <a:bodyPr/>
          <a:lstStyle/>
          <a:p>
            <a:r>
              <a:rPr lang="en-US" sz="4400" dirty="0">
                <a:latin typeface="+mn-lt"/>
              </a:rPr>
              <a:t>Direction for the future…?</a:t>
            </a:r>
            <a:br>
              <a:rPr lang="en-IE" dirty="0"/>
            </a:br>
            <a:endParaRPr lang="en-IE" dirty="0"/>
          </a:p>
        </p:txBody>
      </p:sp>
      <p:sp>
        <p:nvSpPr>
          <p:cNvPr id="3" name="Content Placeholder 2">
            <a:extLst>
              <a:ext uri="{FF2B5EF4-FFF2-40B4-BE49-F238E27FC236}">
                <a16:creationId xmlns:a16="http://schemas.microsoft.com/office/drawing/2014/main" id="{091499C7-403D-498F-9763-5492B1DDD06C}"/>
              </a:ext>
            </a:extLst>
          </p:cNvPr>
          <p:cNvSpPr>
            <a:spLocks noGrp="1"/>
          </p:cNvSpPr>
          <p:nvPr>
            <p:ph idx="1"/>
          </p:nvPr>
        </p:nvSpPr>
        <p:spPr/>
        <p:txBody>
          <a:bodyPr>
            <a:normAutofit/>
          </a:bodyPr>
          <a:lstStyle/>
          <a:p>
            <a:r>
              <a:rPr lang="en-US" b="1" dirty="0"/>
              <a:t>Key Decisions about the future direction of DATFs and Community Drug Projects are now being made </a:t>
            </a:r>
            <a:endParaRPr lang="en-IE" dirty="0"/>
          </a:p>
          <a:p>
            <a:r>
              <a:rPr lang="en-US" dirty="0"/>
              <a:t>Work on Performance Measurement being carried out by a Technical </a:t>
            </a:r>
            <a:r>
              <a:rPr lang="en-IE" dirty="0"/>
              <a:t>Advisory Group - DOH/DPU, HSE/Health Intelligence and HRB officials</a:t>
            </a:r>
          </a:p>
          <a:p>
            <a:r>
              <a:rPr lang="en-US" dirty="0"/>
              <a:t>Report for DPU says “What we are measuring is the combined impact of the interventions that are undertaken locally, embracing all actors engaged in tackling problem substance misuse and reducing its negative effects.” </a:t>
            </a:r>
            <a:endParaRPr lang="en-IE" dirty="0"/>
          </a:p>
          <a:p>
            <a:r>
              <a:rPr lang="en-US" dirty="0"/>
              <a:t>Performance measurement system will not be measuring a community interagency partnership approach </a:t>
            </a:r>
            <a:endParaRPr lang="en-IE" dirty="0"/>
          </a:p>
          <a:p>
            <a:r>
              <a:rPr lang="en-US" dirty="0"/>
              <a:t>Dept. will be looking at regional priorities in line with </a:t>
            </a:r>
            <a:r>
              <a:rPr lang="en-US" dirty="0" err="1"/>
              <a:t>Slainte</a:t>
            </a:r>
            <a:r>
              <a:rPr lang="en-US" dirty="0"/>
              <a:t> care  </a:t>
            </a:r>
            <a:endParaRPr lang="en-IE" dirty="0"/>
          </a:p>
          <a:p>
            <a:endParaRPr lang="en-IE" dirty="0"/>
          </a:p>
        </p:txBody>
      </p:sp>
      <p:sp>
        <p:nvSpPr>
          <p:cNvPr id="4" name="Footer Placeholder 3">
            <a:extLst>
              <a:ext uri="{FF2B5EF4-FFF2-40B4-BE49-F238E27FC236}">
                <a16:creationId xmlns:a16="http://schemas.microsoft.com/office/drawing/2014/main" id="{D89A8DCB-945A-4972-A4F3-4C322F68EBAB}"/>
              </a:ext>
            </a:extLst>
          </p:cNvPr>
          <p:cNvSpPr>
            <a:spLocks noGrp="1"/>
          </p:cNvSpPr>
          <p:nvPr>
            <p:ph type="ftr" sz="quarter" idx="11"/>
          </p:nvPr>
        </p:nvSpPr>
        <p:spPr>
          <a:xfrm>
            <a:off x="7369196" y="6388834"/>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317809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309E679-EE0C-4405-9FAA-15A9815CFBF4}"/>
              </a:ext>
            </a:extLst>
          </p:cNvPr>
          <p:cNvSpPr/>
          <p:nvPr/>
        </p:nvSpPr>
        <p:spPr>
          <a:xfrm>
            <a:off x="3048000" y="2893565"/>
            <a:ext cx="6096000" cy="1260345"/>
          </a:xfrm>
          <a:prstGeom prst="rect">
            <a:avLst/>
          </a:prstGeom>
        </p:spPr>
        <p:txBody>
          <a:bodyPr>
            <a:spAutoFit/>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Communities have knowledge, experience, understanding, expertise, creativity and commitment.</a:t>
            </a:r>
            <a:endParaRPr lang="en-IE"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6">
            <a:extLst>
              <a:ext uri="{FF2B5EF4-FFF2-40B4-BE49-F238E27FC236}">
                <a16:creationId xmlns:a16="http://schemas.microsoft.com/office/drawing/2014/main" id="{ED7DA50F-AD73-4EA5-BDE3-8C3383567944}"/>
              </a:ext>
            </a:extLst>
          </p:cNvPr>
          <p:cNvSpPr>
            <a:spLocks noGrp="1"/>
          </p:cNvSpPr>
          <p:nvPr>
            <p:ph type="ftr" sz="quarter" idx="11"/>
          </p:nvPr>
        </p:nvSpPr>
        <p:spPr>
          <a:xfrm>
            <a:off x="7369196" y="6416653"/>
            <a:ext cx="4822804" cy="365125"/>
          </a:xfrm>
        </p:spPr>
        <p:txBody>
          <a:bodyPr/>
          <a:lstStyle/>
          <a:p>
            <a:r>
              <a:rPr lang="en-US" dirty="0"/>
              <a:t>CityWide Drugs Crisis Campaign web: www.citywide.ie</a:t>
            </a:r>
            <a:endParaRPr lang="en-IE" dirty="0"/>
          </a:p>
        </p:txBody>
      </p:sp>
    </p:spTree>
    <p:extLst>
      <p:ext uri="{BB962C8B-B14F-4D97-AF65-F5344CB8AC3E}">
        <p14:creationId xmlns:p14="http://schemas.microsoft.com/office/powerpoint/2010/main" val="3902859940"/>
      </p:ext>
    </p:extLst>
  </p:cSld>
  <p:clrMapOvr>
    <a:masterClrMapping/>
  </p:clrMapOvr>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66</TotalTime>
  <Words>535</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The National Drugs Strategy is failing to deliver on its commitment to communities </vt:lpstr>
      <vt:lpstr>So Where are We Now? </vt:lpstr>
      <vt:lpstr>Funding to deliver local services </vt:lpstr>
      <vt:lpstr>Capacity to Respond to local needs </vt:lpstr>
      <vt:lpstr>   Interagency partnership in responding to local needs </vt:lpstr>
      <vt:lpstr>Role of Community Drug Projects </vt:lpstr>
      <vt:lpstr>Direction for the future…?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Drugs Strategy is failing to deliver on its commitment to communities</dc:title>
  <dc:creator>Ruth Lawler</dc:creator>
  <cp:lastModifiedBy>Anna</cp:lastModifiedBy>
  <cp:revision>8</cp:revision>
  <cp:lastPrinted>2019-10-29T12:15:56Z</cp:lastPrinted>
  <dcterms:created xsi:type="dcterms:W3CDTF">2019-10-29T11:37:07Z</dcterms:created>
  <dcterms:modified xsi:type="dcterms:W3CDTF">2019-11-26T10:05:32Z</dcterms:modified>
</cp:coreProperties>
</file>