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8" r:id="rId3"/>
    <p:sldId id="259" r:id="rId4"/>
    <p:sldId id="281" r:id="rId5"/>
    <p:sldId id="261" r:id="rId6"/>
    <p:sldId id="282" r:id="rId7"/>
    <p:sldId id="262" r:id="rId8"/>
    <p:sldId id="265" r:id="rId9"/>
    <p:sldId id="266" r:id="rId10"/>
    <p:sldId id="268" r:id="rId11"/>
    <p:sldId id="269" r:id="rId12"/>
    <p:sldId id="270" r:id="rId13"/>
    <p:sldId id="271" r:id="rId14"/>
    <p:sldId id="272" r:id="rId15"/>
    <p:sldId id="273" r:id="rId16"/>
    <p:sldId id="274" r:id="rId17"/>
    <p:sldId id="288" r:id="rId18"/>
    <p:sldId id="28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6433" autoAdjust="0"/>
  </p:normalViewPr>
  <p:slideViewPr>
    <p:cSldViewPr snapToGrid="0">
      <p:cViewPr varScale="1">
        <p:scale>
          <a:sx n="84" d="100"/>
          <a:sy n="84" d="100"/>
        </p:scale>
        <p:origin x="-150" y="-90"/>
      </p:cViewPr>
      <p:guideLst>
        <p:guide orient="horz" pos="2160"/>
        <p:guide pos="3840"/>
      </p:guideLst>
    </p:cSldViewPr>
  </p:slideViewPr>
  <p:outlineViewPr>
    <p:cViewPr>
      <p:scale>
        <a:sx n="33" d="100"/>
        <a:sy n="33" d="100"/>
      </p:scale>
      <p:origin x="0" y="-2490"/>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EB6D9-3166-4B0E-AEE1-4A4EC2277F67}" type="datetimeFigureOut">
              <a:rPr lang="en-IE" smtClean="0"/>
              <a:pPr/>
              <a:t>24/11/2015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1BAD9-232A-44CC-8DF1-2B4CEAE47C97}" type="slidenum">
              <a:rPr lang="en-IE" smtClean="0"/>
              <a:pPr/>
              <a:t>‹#›</a:t>
            </a:fld>
            <a:endParaRPr lang="en-IE"/>
          </a:p>
        </p:txBody>
      </p:sp>
    </p:spTree>
    <p:extLst>
      <p:ext uri="{BB962C8B-B14F-4D97-AF65-F5344CB8AC3E}">
        <p14:creationId xmlns:p14="http://schemas.microsoft.com/office/powerpoint/2010/main" xmlns="" val="218724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0" i="0" u="none" strike="noStrike" kern="1200" baseline="0" dirty="0" smtClean="0">
              <a:solidFill>
                <a:schemeClr val="tx1"/>
              </a:solidFill>
              <a:latin typeface="+mn-lt"/>
              <a:ea typeface="+mn-ea"/>
              <a:cs typeface="+mn-cs"/>
            </a:endParaRPr>
          </a:p>
          <a:p>
            <a:r>
              <a:rPr lang="en-IE" sz="1200" b="0" i="0" u="none" strike="noStrike" kern="1200" baseline="0" dirty="0" smtClean="0">
                <a:solidFill>
                  <a:schemeClr val="tx1"/>
                </a:solidFill>
                <a:latin typeface="+mn-lt"/>
                <a:ea typeface="+mn-ea"/>
                <a:cs typeface="+mn-cs"/>
              </a:rPr>
              <a:t>Legal strategy – to raise awareness amongst lawyers about the rationale for marriage equality, the international jurisprudence and legal trends supporting marriage equality and to support the Zappone and Gilligan case for recognition of their Canadian marriage; </a:t>
            </a:r>
          </a:p>
          <a:p>
            <a:r>
              <a:rPr lang="en-IE" sz="1200" b="0" i="0" u="none" strike="noStrike" kern="1200" baseline="0" dirty="0" smtClean="0">
                <a:solidFill>
                  <a:schemeClr val="tx1"/>
                </a:solidFill>
                <a:latin typeface="+mn-lt"/>
                <a:ea typeface="+mn-ea"/>
                <a:cs typeface="+mn-cs"/>
              </a:rPr>
              <a:t>• Communications strategy - to increase visibility of the LBGT community and the rationale for equality through access to marriage; </a:t>
            </a:r>
          </a:p>
          <a:p>
            <a:r>
              <a:rPr lang="en-IE" sz="1200" b="0" i="0" u="none" strike="noStrike" kern="1200" baseline="0" dirty="0" smtClean="0">
                <a:solidFill>
                  <a:schemeClr val="tx1"/>
                </a:solidFill>
                <a:latin typeface="+mn-lt"/>
                <a:ea typeface="+mn-ea"/>
                <a:cs typeface="+mn-cs"/>
              </a:rPr>
              <a:t>• Mobilisation strategy – to ensure that there is demonstrated support for change from the public and that public representatives are made aware of this via engagement with our law makers on a grass roots level to ensure the LGBT community and the general public visit their local representatives; </a:t>
            </a:r>
          </a:p>
          <a:p>
            <a:r>
              <a:rPr lang="en-IE" sz="1200" b="0" i="0" u="none" strike="noStrike" kern="1200" baseline="0" dirty="0" smtClean="0">
                <a:solidFill>
                  <a:schemeClr val="tx1"/>
                </a:solidFill>
                <a:latin typeface="+mn-lt"/>
                <a:ea typeface="+mn-ea"/>
                <a:cs typeface="+mn-cs"/>
              </a:rPr>
              <a:t>• Political strategy – to work with public representatives through direct contact with Staff and Board members of Marriage Equality to ensure that marriage equality legislation is enacted. </a:t>
            </a:r>
          </a:p>
          <a:p>
            <a:r>
              <a:rPr lang="en-IE" sz="1200" b="0" i="0" u="none" strike="noStrike" kern="1200" baseline="0" dirty="0" smtClean="0">
                <a:solidFill>
                  <a:schemeClr val="tx1"/>
                </a:solidFill>
                <a:latin typeface="+mn-lt"/>
                <a:ea typeface="+mn-ea"/>
                <a:cs typeface="+mn-cs"/>
              </a:rPr>
              <a:t>• Fundraising strategy – to develop the organisation into a fundraising organisation to sustain activities until the goal of marriage equality is reached </a:t>
            </a:r>
          </a:p>
        </p:txBody>
      </p:sp>
      <p:sp>
        <p:nvSpPr>
          <p:cNvPr id="4" name="Slide Number Placeholder 3"/>
          <p:cNvSpPr>
            <a:spLocks noGrp="1"/>
          </p:cNvSpPr>
          <p:nvPr>
            <p:ph type="sldNum" sz="quarter" idx="10"/>
          </p:nvPr>
        </p:nvSpPr>
        <p:spPr/>
        <p:txBody>
          <a:bodyPr/>
          <a:lstStyle/>
          <a:p>
            <a:fld id="{8F71BAD9-232A-44CC-8DF1-2B4CEAE47C97}" type="slidenum">
              <a:rPr lang="en-IE" smtClean="0"/>
              <a:pPr/>
              <a:t>4</a:t>
            </a:fld>
            <a:endParaRPr lang="en-IE"/>
          </a:p>
        </p:txBody>
      </p:sp>
    </p:spTree>
    <p:extLst>
      <p:ext uri="{BB962C8B-B14F-4D97-AF65-F5344CB8AC3E}">
        <p14:creationId xmlns:p14="http://schemas.microsoft.com/office/powerpoint/2010/main" xmlns="" val="364797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stats</a:t>
            </a:r>
            <a:endParaRPr lang="en-IE" dirty="0"/>
          </a:p>
        </p:txBody>
      </p:sp>
      <p:sp>
        <p:nvSpPr>
          <p:cNvPr id="4" name="Slide Number Placeholder 3"/>
          <p:cNvSpPr>
            <a:spLocks noGrp="1"/>
          </p:cNvSpPr>
          <p:nvPr>
            <p:ph type="sldNum" sz="quarter" idx="10"/>
          </p:nvPr>
        </p:nvSpPr>
        <p:spPr/>
        <p:txBody>
          <a:bodyPr/>
          <a:lstStyle/>
          <a:p>
            <a:fld id="{8F71BAD9-232A-44CC-8DF1-2B4CEAE47C97}" type="slidenum">
              <a:rPr lang="en-IE" smtClean="0"/>
              <a:pPr/>
              <a:t>14</a:t>
            </a:fld>
            <a:endParaRPr lang="en-IE"/>
          </a:p>
        </p:txBody>
      </p:sp>
    </p:spTree>
    <p:extLst>
      <p:ext uri="{BB962C8B-B14F-4D97-AF65-F5344CB8AC3E}">
        <p14:creationId xmlns:p14="http://schemas.microsoft.com/office/powerpoint/2010/main" xmlns="" val="15654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71BAD9-232A-44CC-8DF1-2B4CEAE47C97}" type="slidenum">
              <a:rPr lang="en-IE" smtClean="0"/>
              <a:pPr/>
              <a:t>17</a:t>
            </a:fld>
            <a:endParaRPr lang="en-IE"/>
          </a:p>
        </p:txBody>
      </p:sp>
    </p:spTree>
    <p:extLst>
      <p:ext uri="{BB962C8B-B14F-4D97-AF65-F5344CB8AC3E}">
        <p14:creationId xmlns:p14="http://schemas.microsoft.com/office/powerpoint/2010/main" xmlns="" val="92426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11/24/2015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pPr/>
              <a:t>11/24/2015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pPr/>
              <a:t>11/24/2015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pPr/>
              <a:t>11/24/2015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pPr/>
              <a:t>11/24/2015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pPr/>
              <a:t>11/24/2015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pPr/>
              <a:t>11/24/2015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pPr/>
              <a:t>11/24/2015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pPr/>
              <a:t>11/24/2015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pPr/>
              <a:t>11/24/2015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pPr/>
              <a:t>11/24/2015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pPr/>
              <a:t>11/24/2015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Marriage Equality </a:t>
            </a:r>
            <a:endParaRPr lang="en-IE" dirty="0"/>
          </a:p>
        </p:txBody>
      </p:sp>
      <p:sp>
        <p:nvSpPr>
          <p:cNvPr id="3" name="Subtitle 2"/>
          <p:cNvSpPr>
            <a:spLocks noGrp="1"/>
          </p:cNvSpPr>
          <p:nvPr>
            <p:ph type="subTitle" idx="1"/>
          </p:nvPr>
        </p:nvSpPr>
        <p:spPr/>
        <p:txBody>
          <a:bodyPr/>
          <a:lstStyle/>
          <a:p>
            <a:r>
              <a:rPr lang="en-IE" dirty="0" smtClean="0"/>
              <a:t>Roadmap to victory: 2008 – 2015</a:t>
            </a:r>
          </a:p>
          <a:p>
            <a:r>
              <a:rPr lang="en-IE" dirty="0" smtClean="0"/>
              <a:t>COMMUNICATIONS Learnings to share </a:t>
            </a:r>
            <a:endParaRPr lang="en-IE" dirty="0"/>
          </a:p>
          <a:p>
            <a:endParaRPr lang="en-IE" dirty="0" smtClean="0"/>
          </a:p>
          <a:p>
            <a:endParaRPr lang="en-IE"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1205" y="462432"/>
            <a:ext cx="3446132" cy="1020378"/>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90551" y="459504"/>
            <a:ext cx="3456019" cy="102330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87912" y="459503"/>
            <a:ext cx="3456023" cy="1023307"/>
          </a:xfrm>
          <a:prstGeom prst="rect">
            <a:avLst/>
          </a:prstGeom>
        </p:spPr>
      </p:pic>
    </p:spTree>
    <p:extLst>
      <p:ext uri="{BB962C8B-B14F-4D97-AF65-F5344CB8AC3E}">
        <p14:creationId xmlns:p14="http://schemas.microsoft.com/office/powerpoint/2010/main" xmlns="" val="77742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building support </a:t>
            </a:r>
            <a:endParaRPr lang="en-IE" dirty="0"/>
          </a:p>
        </p:txBody>
      </p:sp>
      <p:sp>
        <p:nvSpPr>
          <p:cNvPr id="3" name="Content Placeholder 2"/>
          <p:cNvSpPr>
            <a:spLocks noGrp="1"/>
          </p:cNvSpPr>
          <p:nvPr>
            <p:ph idx="1"/>
          </p:nvPr>
        </p:nvSpPr>
        <p:spPr/>
        <p:txBody>
          <a:bodyPr>
            <a:normAutofit fontScale="92500" lnSpcReduction="20000"/>
          </a:bodyPr>
          <a:lstStyle/>
          <a:p>
            <a:endParaRPr lang="en-IE" dirty="0" smtClean="0"/>
          </a:p>
          <a:p>
            <a:r>
              <a:rPr lang="en-IE" dirty="0" smtClean="0"/>
              <a:t>Marriage Equality’s communications work; </a:t>
            </a:r>
          </a:p>
          <a:p>
            <a:pPr marL="0" indent="0">
              <a:buNone/>
            </a:pPr>
            <a:endParaRPr lang="en-IE" dirty="0"/>
          </a:p>
          <a:p>
            <a:pPr lvl="1"/>
            <a:r>
              <a:rPr lang="en-IE" dirty="0" smtClean="0"/>
              <a:t>Demonstrated leadership and built trust – first port of call for media.</a:t>
            </a:r>
          </a:p>
          <a:p>
            <a:endParaRPr lang="en-IE" dirty="0"/>
          </a:p>
          <a:p>
            <a:pPr lvl="1"/>
            <a:r>
              <a:rPr lang="en-IE" dirty="0" smtClean="0"/>
              <a:t>Set the tone of the debate –  originated symposiums, conferences, reports.</a:t>
            </a:r>
          </a:p>
          <a:p>
            <a:endParaRPr lang="en-IE" dirty="0"/>
          </a:p>
          <a:p>
            <a:pPr lvl="1"/>
            <a:r>
              <a:rPr lang="en-IE" dirty="0" smtClean="0"/>
              <a:t>Used messages for clear communications – proactive not reactive.</a:t>
            </a:r>
          </a:p>
          <a:p>
            <a:endParaRPr lang="en-IE" dirty="0"/>
          </a:p>
          <a:p>
            <a:pPr lvl="1"/>
            <a:r>
              <a:rPr lang="en-IE" dirty="0" smtClean="0"/>
              <a:t>Media trained spokespeople, LGBT couples, children of LGBT parents – shared their stories  - never stopped media training. </a:t>
            </a:r>
            <a:endParaRPr lang="en-IE" dirty="0"/>
          </a:p>
        </p:txBody>
      </p:sp>
    </p:spTree>
    <p:extLst>
      <p:ext uri="{BB962C8B-B14F-4D97-AF65-F5344CB8AC3E}">
        <p14:creationId xmlns:p14="http://schemas.microsoft.com/office/powerpoint/2010/main" xmlns="" val="1699512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Campaign Tactics </a:t>
            </a:r>
            <a:endParaRPr lang="en-IE" dirty="0"/>
          </a:p>
        </p:txBody>
      </p:sp>
      <p:sp>
        <p:nvSpPr>
          <p:cNvPr id="5" name="Content Placeholder 4"/>
          <p:cNvSpPr>
            <a:spLocks noGrp="1"/>
          </p:cNvSpPr>
          <p:nvPr>
            <p:ph idx="1"/>
          </p:nvPr>
        </p:nvSpPr>
        <p:spPr>
          <a:xfrm>
            <a:off x="1018221" y="2603500"/>
            <a:ext cx="8825659" cy="3416300"/>
          </a:xfrm>
        </p:spPr>
        <p:txBody>
          <a:bodyPr/>
          <a:lstStyle/>
          <a:p>
            <a:r>
              <a:rPr lang="en-IE" dirty="0" smtClean="0"/>
              <a:t>Reports </a:t>
            </a:r>
            <a:endParaRPr lang="en-IE"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20773663">
            <a:off x="2626659" y="2521171"/>
            <a:ext cx="3049115" cy="43188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1652158">
            <a:off x="8023920" y="2203839"/>
            <a:ext cx="3143408" cy="44632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21774" y="2423969"/>
            <a:ext cx="3082189" cy="4380476"/>
          </a:xfrm>
          <a:prstGeom prst="rect">
            <a:avLst/>
          </a:prstGeom>
        </p:spPr>
      </p:pic>
    </p:spTree>
    <p:extLst>
      <p:ext uri="{BB962C8B-B14F-4D97-AF65-F5344CB8AC3E}">
        <p14:creationId xmlns:p14="http://schemas.microsoft.com/office/powerpoint/2010/main" xmlns="" val="754310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196744" cy="6858000"/>
          </a:xfrm>
          <a:prstGeom prst="rect">
            <a:avLst/>
          </a:prstGeom>
        </p:spPr>
      </p:pic>
      <p:sp>
        <p:nvSpPr>
          <p:cNvPr id="5" name="TextBox 4"/>
          <p:cNvSpPr txBox="1"/>
          <p:nvPr/>
        </p:nvSpPr>
        <p:spPr>
          <a:xfrm rot="21088606">
            <a:off x="102549" y="1395968"/>
            <a:ext cx="3725966" cy="369332"/>
          </a:xfrm>
          <a:prstGeom prst="rect">
            <a:avLst/>
          </a:prstGeom>
          <a:noFill/>
        </p:spPr>
        <p:txBody>
          <a:bodyPr wrap="square" rtlCol="0">
            <a:spAutoFit/>
          </a:bodyPr>
          <a:lstStyle/>
          <a:p>
            <a:r>
              <a:rPr lang="en-IE" dirty="0" smtClean="0">
                <a:solidFill>
                  <a:schemeClr val="accent6">
                    <a:lumMod val="50000"/>
                  </a:schemeClr>
                </a:solidFill>
              </a:rPr>
              <a:t>Advertising </a:t>
            </a:r>
            <a:endParaRPr lang="en-IE" dirty="0">
              <a:solidFill>
                <a:schemeClr val="accent6">
                  <a:lumMod val="50000"/>
                </a:schemeClr>
              </a:solidFill>
            </a:endParaRPr>
          </a:p>
        </p:txBody>
      </p:sp>
    </p:spTree>
    <p:extLst>
      <p:ext uri="{BB962C8B-B14F-4D97-AF65-F5344CB8AC3E}">
        <p14:creationId xmlns:p14="http://schemas.microsoft.com/office/powerpoint/2010/main" xmlns="" val="1488050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0"/>
            <a:ext cx="7993101" cy="3763219"/>
          </a:xfrm>
          <a:prstGeom prst="rect">
            <a:avLst/>
          </a:prstGeom>
        </p:spPr>
      </p:pic>
      <p:pic>
        <p:nvPicPr>
          <p:cNvPr id="5" name="Picture 4"/>
          <p:cNvPicPr>
            <a:picLocks noChangeAspect="1"/>
          </p:cNvPicPr>
          <p:nvPr/>
        </p:nvPicPr>
        <p:blipFill>
          <a:blip r:embed="rId3"/>
          <a:stretch>
            <a:fillRect/>
          </a:stretch>
        </p:blipFill>
        <p:spPr>
          <a:xfrm>
            <a:off x="-1" y="3480626"/>
            <a:ext cx="7993101" cy="33773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93103" y="0"/>
            <a:ext cx="4198897" cy="34469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993102" y="3446984"/>
            <a:ext cx="4198898" cy="3411015"/>
          </a:xfrm>
          <a:prstGeom prst="rect">
            <a:avLst/>
          </a:prstGeom>
        </p:spPr>
      </p:pic>
      <p:sp>
        <p:nvSpPr>
          <p:cNvPr id="8" name="TextBox 7"/>
          <p:cNvSpPr txBox="1"/>
          <p:nvPr/>
        </p:nvSpPr>
        <p:spPr>
          <a:xfrm rot="20743308">
            <a:off x="-112862" y="-110994"/>
            <a:ext cx="4127619" cy="369332"/>
          </a:xfrm>
          <a:prstGeom prst="rect">
            <a:avLst/>
          </a:prstGeom>
          <a:noFill/>
        </p:spPr>
        <p:txBody>
          <a:bodyPr wrap="square" rtlCol="0">
            <a:spAutoFit/>
          </a:bodyPr>
          <a:lstStyle/>
          <a:p>
            <a:r>
              <a:rPr lang="en-IE" dirty="0" smtClean="0">
                <a:solidFill>
                  <a:schemeClr val="accent6">
                    <a:lumMod val="50000"/>
                  </a:schemeClr>
                </a:solidFill>
              </a:rPr>
              <a:t>Conferences </a:t>
            </a:r>
            <a:endParaRPr lang="en-IE" dirty="0">
              <a:solidFill>
                <a:schemeClr val="accent6">
                  <a:lumMod val="50000"/>
                </a:schemeClr>
              </a:solidFill>
            </a:endParaRPr>
          </a:p>
        </p:txBody>
      </p:sp>
    </p:spTree>
    <p:extLst>
      <p:ext uri="{BB962C8B-B14F-4D97-AF65-F5344CB8AC3E}">
        <p14:creationId xmlns:p14="http://schemas.microsoft.com/office/powerpoint/2010/main" xmlns="" val="1765937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Campaign Tactics  </a:t>
            </a:r>
            <a:endParaRPr lang="en-IE" dirty="0"/>
          </a:p>
        </p:txBody>
      </p:sp>
      <p:sp>
        <p:nvSpPr>
          <p:cNvPr id="3" name="Content Placeholder 2"/>
          <p:cNvSpPr>
            <a:spLocks noGrp="1"/>
          </p:cNvSpPr>
          <p:nvPr>
            <p:ph idx="1"/>
          </p:nvPr>
        </p:nvSpPr>
        <p:spPr/>
        <p:txBody>
          <a:bodyPr>
            <a:normAutofit/>
          </a:bodyPr>
          <a:lstStyle/>
          <a:p>
            <a:r>
              <a:rPr lang="en-IE" sz="2400" b="1" dirty="0" smtClean="0"/>
              <a:t>Digital Media </a:t>
            </a:r>
            <a:endParaRPr lang="en-IE" sz="2400" b="1"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94462" y="2867724"/>
            <a:ext cx="2143125" cy="2143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81633" y="3180461"/>
            <a:ext cx="3486150" cy="1314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90600" y="5010849"/>
            <a:ext cx="2981325" cy="12954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55722" y="5071872"/>
            <a:ext cx="3901440" cy="947928"/>
          </a:xfrm>
          <a:prstGeom prst="rect">
            <a:avLst/>
          </a:prstGeom>
        </p:spPr>
      </p:pic>
    </p:spTree>
    <p:extLst>
      <p:ext uri="{BB962C8B-B14F-4D97-AF65-F5344CB8AC3E}">
        <p14:creationId xmlns:p14="http://schemas.microsoft.com/office/powerpoint/2010/main" xmlns="" val="1992274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Campaign Tactics </a:t>
            </a:r>
            <a:endParaRPr lang="en-IE"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8018" y="4767837"/>
            <a:ext cx="4034887" cy="2269624"/>
          </a:xfrm>
          <a:prstGeom prst="rect">
            <a:avLst/>
          </a:prstGeom>
        </p:spPr>
      </p:pic>
      <p:pic>
        <p:nvPicPr>
          <p:cNvPr id="7" name="Content Placeholder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868103">
            <a:off x="260427" y="2506880"/>
            <a:ext cx="4000387" cy="225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97834" y="3876986"/>
            <a:ext cx="4228508" cy="23785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894462" y="2498807"/>
            <a:ext cx="3737268" cy="210221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916002" y="4477996"/>
            <a:ext cx="3741507" cy="2104598"/>
          </a:xfrm>
          <a:prstGeom prst="rect">
            <a:avLst/>
          </a:prstGeom>
        </p:spPr>
      </p:pic>
      <p:sp>
        <p:nvSpPr>
          <p:cNvPr id="12" name="TextBox 11"/>
          <p:cNvSpPr txBox="1"/>
          <p:nvPr/>
        </p:nvSpPr>
        <p:spPr>
          <a:xfrm>
            <a:off x="9827664" y="2751746"/>
            <a:ext cx="2230452" cy="369332"/>
          </a:xfrm>
          <a:prstGeom prst="rect">
            <a:avLst/>
          </a:prstGeom>
          <a:noFill/>
        </p:spPr>
        <p:txBody>
          <a:bodyPr wrap="square" rtlCol="0">
            <a:spAutoFit/>
          </a:bodyPr>
          <a:lstStyle/>
          <a:p>
            <a:r>
              <a:rPr lang="en-IE" dirty="0" smtClean="0">
                <a:solidFill>
                  <a:schemeClr val="accent6">
                    <a:lumMod val="50000"/>
                  </a:schemeClr>
                </a:solidFill>
              </a:rPr>
              <a:t>Rory’s Story </a:t>
            </a:r>
            <a:endParaRPr lang="en-IE" dirty="0">
              <a:solidFill>
                <a:schemeClr val="accent6">
                  <a:lumMod val="50000"/>
                </a:schemeClr>
              </a:solidFill>
            </a:endParaRPr>
          </a:p>
        </p:txBody>
      </p:sp>
    </p:spTree>
    <p:extLst>
      <p:ext uri="{BB962C8B-B14F-4D97-AF65-F5344CB8AC3E}">
        <p14:creationId xmlns:p14="http://schemas.microsoft.com/office/powerpoint/2010/main" xmlns="" val="1351424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Campaign Tactics  </a:t>
            </a:r>
            <a:endParaRPr lang="en-IE"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17392" y="2247545"/>
            <a:ext cx="3067939" cy="17257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58405" y="2247545"/>
            <a:ext cx="3085031" cy="17353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00567" y="5310143"/>
            <a:ext cx="2751746" cy="154785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53929" y="3968466"/>
            <a:ext cx="3067940" cy="172571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17392" y="3968466"/>
            <a:ext cx="3067939" cy="172571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391055" y="2247545"/>
            <a:ext cx="2674834" cy="150459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394473" y="4120573"/>
            <a:ext cx="2797527" cy="1573609"/>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20382650">
            <a:off x="228337" y="3110403"/>
            <a:ext cx="2641301" cy="1485732"/>
          </a:xfrm>
          <a:prstGeom prst="rect">
            <a:avLst/>
          </a:prstGeom>
        </p:spPr>
      </p:pic>
    </p:spTree>
    <p:extLst>
      <p:ext uri="{BB962C8B-B14F-4D97-AF65-F5344CB8AC3E}">
        <p14:creationId xmlns:p14="http://schemas.microsoft.com/office/powerpoint/2010/main" xmlns="" val="2374627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Roadmap to Victory </a:t>
            </a:r>
            <a:endParaRPr lang="en-IE" dirty="0"/>
          </a:p>
        </p:txBody>
      </p:sp>
      <p:sp>
        <p:nvSpPr>
          <p:cNvPr id="3" name="Content Placeholder 2"/>
          <p:cNvSpPr>
            <a:spLocks noGrp="1"/>
          </p:cNvSpPr>
          <p:nvPr>
            <p:ph idx="1"/>
          </p:nvPr>
        </p:nvSpPr>
        <p:spPr/>
        <p:txBody>
          <a:bodyPr/>
          <a:lstStyle/>
          <a:p>
            <a:pPr marL="0" indent="0">
              <a:buNone/>
            </a:pPr>
            <a:r>
              <a:rPr lang="en-IE" dirty="0" smtClean="0"/>
              <a:t>Insert image of Roadmap here </a:t>
            </a:r>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72125" y="2905125"/>
            <a:ext cx="1047750" cy="1047750"/>
          </a:xfrm>
          <a:prstGeom prst="rect">
            <a:avLst/>
          </a:prstGeom>
        </p:spPr>
      </p:pic>
      <p:pic>
        <p:nvPicPr>
          <p:cNvPr id="5" name="Picture 4" descr="Roadmap_3.pdf - Adobe Reade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47217"/>
            <a:ext cx="12192000" cy="6563566"/>
          </a:xfrm>
          <a:prstGeom prst="rect">
            <a:avLst/>
          </a:prstGeom>
        </p:spPr>
      </p:pic>
    </p:spTree>
    <p:extLst>
      <p:ext uri="{BB962C8B-B14F-4D97-AF65-F5344CB8AC3E}">
        <p14:creationId xmlns:p14="http://schemas.microsoft.com/office/powerpoint/2010/main" xmlns="" val="4015785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Result </a:t>
            </a:r>
            <a:endParaRPr lang="en-IE" dirty="0"/>
          </a:p>
        </p:txBody>
      </p:sp>
      <p:sp>
        <p:nvSpPr>
          <p:cNvPr id="3" name="Content Placeholder 2"/>
          <p:cNvSpPr>
            <a:spLocks noGrp="1"/>
          </p:cNvSpPr>
          <p:nvPr>
            <p:ph idx="1"/>
          </p:nvPr>
        </p:nvSpPr>
        <p:spPr/>
        <p:txBody>
          <a:bodyPr/>
          <a:lstStyle/>
          <a:p>
            <a:r>
              <a:rPr lang="en-IE" dirty="0" smtClean="0"/>
              <a:t>Landslide 62% of the electorate said Yes. </a:t>
            </a:r>
          </a:p>
          <a:p>
            <a:endParaRPr lang="en-IE" dirty="0"/>
          </a:p>
          <a:p>
            <a:r>
              <a:rPr lang="en-IE" dirty="0" smtClean="0"/>
              <a:t>First country to introduce marriage equality through popular vote </a:t>
            </a:r>
          </a:p>
          <a:p>
            <a:endParaRPr lang="en-IE" dirty="0"/>
          </a:p>
          <a:p>
            <a:r>
              <a:rPr lang="en-IE" dirty="0" smtClean="0"/>
              <a:t>1,201,607 said Yes. </a:t>
            </a:r>
          </a:p>
          <a:p>
            <a:endParaRPr lang="en-IE" dirty="0"/>
          </a:p>
          <a:p>
            <a:r>
              <a:rPr lang="en-IE" dirty="0" smtClean="0"/>
              <a:t>Historic voter turn out, highest since foundation of State. </a:t>
            </a:r>
          </a:p>
        </p:txBody>
      </p:sp>
    </p:spTree>
    <p:extLst>
      <p:ext uri="{BB962C8B-B14F-4D97-AF65-F5344CB8AC3E}">
        <p14:creationId xmlns:p14="http://schemas.microsoft.com/office/powerpoint/2010/main" xmlns="" val="1919179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Beginning </a:t>
            </a:r>
            <a:endParaRPr lang="en-IE" dirty="0"/>
          </a:p>
        </p:txBody>
      </p:sp>
      <p:sp>
        <p:nvSpPr>
          <p:cNvPr id="5" name="Content Placeholder 4"/>
          <p:cNvSpPr>
            <a:spLocks noGrp="1"/>
          </p:cNvSpPr>
          <p:nvPr>
            <p:ph idx="1"/>
          </p:nvPr>
        </p:nvSpPr>
        <p:spPr/>
        <p:txBody>
          <a:bodyPr>
            <a:normAutofit fontScale="92500" lnSpcReduction="20000"/>
          </a:bodyPr>
          <a:lstStyle/>
          <a:p>
            <a:r>
              <a:rPr lang="en-IE" dirty="0"/>
              <a:t>On 13th of September 2003 Katherine Zappone and Ann Louise Gilligan married in a civil ceremony in Vancouver, British Columbia, Canada. Their marriage is legally valid for all purposes in </a:t>
            </a:r>
            <a:r>
              <a:rPr lang="en-IE" dirty="0" smtClean="0"/>
              <a:t>Canada. </a:t>
            </a:r>
          </a:p>
          <a:p>
            <a:endParaRPr lang="en-IE" dirty="0"/>
          </a:p>
          <a:p>
            <a:r>
              <a:rPr lang="en-IE" dirty="0" smtClean="0"/>
              <a:t>They took a </a:t>
            </a:r>
            <a:r>
              <a:rPr lang="en-IE" dirty="0"/>
              <a:t>case </a:t>
            </a:r>
            <a:r>
              <a:rPr lang="en-IE" dirty="0" smtClean="0"/>
              <a:t>against the Revenue Commissioners to have their Canadian marriage recognised in Ireland that </a:t>
            </a:r>
            <a:r>
              <a:rPr lang="en-IE" dirty="0"/>
              <a:t>proceeded </a:t>
            </a:r>
            <a:r>
              <a:rPr lang="en-IE" dirty="0" smtClean="0"/>
              <a:t>to a </a:t>
            </a:r>
            <a:r>
              <a:rPr lang="en-IE" dirty="0"/>
              <a:t>full </a:t>
            </a:r>
            <a:r>
              <a:rPr lang="en-IE" dirty="0" smtClean="0"/>
              <a:t>hearing in the </a:t>
            </a:r>
            <a:r>
              <a:rPr lang="en-IE" dirty="0"/>
              <a:t>High Court, beginning October 3, </a:t>
            </a:r>
            <a:r>
              <a:rPr lang="en-IE" dirty="0" smtClean="0"/>
              <a:t>2006.</a:t>
            </a:r>
          </a:p>
          <a:p>
            <a:endParaRPr lang="en-IE" dirty="0"/>
          </a:p>
          <a:p>
            <a:r>
              <a:rPr lang="en-IE" dirty="0" smtClean="0"/>
              <a:t>The KAL Case              The KAL Initiative               Marriage Equality</a:t>
            </a:r>
          </a:p>
          <a:p>
            <a:pPr lvl="1"/>
            <a:r>
              <a:rPr lang="en-IE" dirty="0" smtClean="0"/>
              <a:t> Case lost in the High Court under Ms Justice Elizabeth Dunne but succeeded in putting the issue firmly on the </a:t>
            </a:r>
            <a:r>
              <a:rPr lang="en-IE" i="1" dirty="0" smtClean="0"/>
              <a:t>Irish agenda. </a:t>
            </a:r>
            <a:endParaRPr lang="en-IE" dirty="0" smtClean="0"/>
          </a:p>
          <a:p>
            <a:pPr lvl="2"/>
            <a:r>
              <a:rPr lang="en-IE" dirty="0" smtClean="0"/>
              <a:t>Interpretation of marriage between man and woman only and children.</a:t>
            </a:r>
            <a:endParaRPr lang="en-IE"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281065" y="3661481"/>
            <a:ext cx="1239446" cy="17919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16367" y="5532240"/>
            <a:ext cx="1968843" cy="1238730"/>
          </a:xfrm>
          <a:prstGeom prst="rect">
            <a:avLst/>
          </a:prstGeom>
        </p:spPr>
      </p:pic>
      <p:sp>
        <p:nvSpPr>
          <p:cNvPr id="9" name="Right Arrow 8"/>
          <p:cNvSpPr/>
          <p:nvPr/>
        </p:nvSpPr>
        <p:spPr>
          <a:xfrm>
            <a:off x="3122140" y="4761243"/>
            <a:ext cx="601364" cy="246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ght Arrow 9"/>
          <p:cNvSpPr/>
          <p:nvPr/>
        </p:nvSpPr>
        <p:spPr>
          <a:xfrm>
            <a:off x="5690690" y="4761243"/>
            <a:ext cx="601364" cy="246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16367" y="2157434"/>
            <a:ext cx="1889844" cy="1425258"/>
          </a:xfrm>
          <a:prstGeom prst="rect">
            <a:avLst/>
          </a:prstGeom>
        </p:spPr>
      </p:pic>
    </p:spTree>
    <p:extLst>
      <p:ext uri="{BB962C8B-B14F-4D97-AF65-F5344CB8AC3E}">
        <p14:creationId xmlns:p14="http://schemas.microsoft.com/office/powerpoint/2010/main" xmlns="" val="3905086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is born </a:t>
            </a:r>
            <a:endParaRPr lang="en-IE" dirty="0"/>
          </a:p>
        </p:txBody>
      </p:sp>
      <p:sp>
        <p:nvSpPr>
          <p:cNvPr id="3" name="Content Placeholder 2"/>
          <p:cNvSpPr>
            <a:spLocks noGrp="1"/>
          </p:cNvSpPr>
          <p:nvPr>
            <p:ph idx="1"/>
          </p:nvPr>
        </p:nvSpPr>
        <p:spPr/>
        <p:txBody>
          <a:bodyPr>
            <a:normAutofit fontScale="92500" lnSpcReduction="20000"/>
          </a:bodyPr>
          <a:lstStyle/>
          <a:p>
            <a:r>
              <a:rPr lang="en-IE" dirty="0" smtClean="0"/>
              <a:t>In 2008, Marriage Equality opens it’s door with funding from Atlantic Philanthropies;</a:t>
            </a:r>
          </a:p>
          <a:p>
            <a:pPr lvl="1"/>
            <a:r>
              <a:rPr lang="en-IE" dirty="0"/>
              <a:t>Two full time staff and one </a:t>
            </a:r>
            <a:r>
              <a:rPr lang="en-IE" dirty="0" smtClean="0"/>
              <a:t>part time consultant</a:t>
            </a:r>
            <a:endParaRPr lang="en-IE" dirty="0"/>
          </a:p>
          <a:p>
            <a:pPr lvl="1"/>
            <a:r>
              <a:rPr lang="en-IE" dirty="0"/>
              <a:t>A volunteer board </a:t>
            </a:r>
            <a:endParaRPr lang="en-IE" dirty="0" smtClean="0"/>
          </a:p>
          <a:p>
            <a:pPr lvl="1"/>
            <a:r>
              <a:rPr lang="en-IE" dirty="0" smtClean="0"/>
              <a:t>Office space</a:t>
            </a:r>
            <a:endParaRPr lang="en-IE" dirty="0"/>
          </a:p>
          <a:p>
            <a:pPr marL="0" indent="0">
              <a:buNone/>
            </a:pPr>
            <a:endParaRPr lang="en-IE" dirty="0"/>
          </a:p>
          <a:p>
            <a:r>
              <a:rPr lang="en-IE" dirty="0" smtClean="0"/>
              <a:t>Marriage equality initially sought through the courts with KAL and/or legislative change.</a:t>
            </a:r>
          </a:p>
          <a:p>
            <a:pPr marL="0" indent="0">
              <a:buNone/>
            </a:pPr>
            <a:endParaRPr lang="en-IE" dirty="0" smtClean="0"/>
          </a:p>
          <a:p>
            <a:r>
              <a:rPr lang="en-IE" dirty="0" smtClean="0"/>
              <a:t>Challenges – decriminalisation 1993; some community resistance; low levels of awareness/support, “Not in my lifetime”. </a:t>
            </a:r>
          </a:p>
          <a:p>
            <a:endParaRPr lang="en-IE" dirty="0"/>
          </a:p>
          <a:p>
            <a:endParaRPr lang="en-IE" dirty="0"/>
          </a:p>
          <a:p>
            <a:pPr marL="0" indent="0">
              <a:buNone/>
            </a:pPr>
            <a:endParaRPr lang="en-IE" dirty="0" smtClean="0"/>
          </a:p>
          <a:p>
            <a:pPr marL="457200" lvl="1" indent="0">
              <a:buNone/>
            </a:pPr>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33812" y="2429809"/>
            <a:ext cx="2607728" cy="1738485"/>
          </a:xfrm>
          <a:prstGeom prst="rect">
            <a:avLst/>
          </a:prstGeom>
        </p:spPr>
      </p:pic>
    </p:spTree>
    <p:extLst>
      <p:ext uri="{BB962C8B-B14F-4D97-AF65-F5344CB8AC3E}">
        <p14:creationId xmlns:p14="http://schemas.microsoft.com/office/powerpoint/2010/main" xmlns="" val="368605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is born </a:t>
            </a:r>
            <a:endParaRPr lang="en-IE" dirty="0"/>
          </a:p>
        </p:txBody>
      </p:sp>
      <p:sp>
        <p:nvSpPr>
          <p:cNvPr id="3" name="Content Placeholder 2"/>
          <p:cNvSpPr>
            <a:spLocks noGrp="1"/>
          </p:cNvSpPr>
          <p:nvPr>
            <p:ph idx="1"/>
          </p:nvPr>
        </p:nvSpPr>
        <p:spPr/>
        <p:txBody>
          <a:bodyPr>
            <a:noAutofit/>
          </a:bodyPr>
          <a:lstStyle/>
          <a:p>
            <a:r>
              <a:rPr lang="en-IE" sz="1300" dirty="0" smtClean="0"/>
              <a:t>Vision</a:t>
            </a:r>
          </a:p>
          <a:p>
            <a:pPr lvl="1"/>
            <a:r>
              <a:rPr lang="en-IE" sz="1300" dirty="0" smtClean="0"/>
              <a:t>An </a:t>
            </a:r>
            <a:r>
              <a:rPr lang="en-IE" sz="1300" dirty="0"/>
              <a:t>Ireland in which same sex couples, our families and our children enjoy equality</a:t>
            </a:r>
            <a:r>
              <a:rPr lang="en-IE" sz="1300" dirty="0" smtClean="0"/>
              <a:t>.</a:t>
            </a:r>
          </a:p>
          <a:p>
            <a:pPr lvl="1"/>
            <a:r>
              <a:rPr lang="en-IE" sz="1300" dirty="0"/>
              <a:t>T</a:t>
            </a:r>
            <a:r>
              <a:rPr lang="en-IE" sz="1300" dirty="0" smtClean="0"/>
              <a:t>o </a:t>
            </a:r>
            <a:r>
              <a:rPr lang="en-IE" sz="1300" dirty="0"/>
              <a:t>realise our vision, </a:t>
            </a:r>
            <a:r>
              <a:rPr lang="en-IE" sz="1300" dirty="0" smtClean="0"/>
              <a:t>our </a:t>
            </a:r>
            <a:r>
              <a:rPr lang="en-IE" sz="1300" b="1" dirty="0" smtClean="0"/>
              <a:t>mission</a:t>
            </a:r>
            <a:r>
              <a:rPr lang="en-IE" sz="1300" dirty="0"/>
              <a:t> </a:t>
            </a:r>
            <a:r>
              <a:rPr lang="en-IE" sz="1300" dirty="0" smtClean="0"/>
              <a:t>was </a:t>
            </a:r>
            <a:r>
              <a:rPr lang="en-IE" sz="1300" dirty="0"/>
              <a:t>to achieve equal access to civil marriage for </a:t>
            </a:r>
            <a:r>
              <a:rPr lang="en-IE" sz="1300" dirty="0" smtClean="0"/>
              <a:t>LGBT people </a:t>
            </a:r>
            <a:r>
              <a:rPr lang="en-IE" sz="1300" dirty="0"/>
              <a:t>in Ireland.</a:t>
            </a:r>
          </a:p>
          <a:p>
            <a:r>
              <a:rPr lang="en-IE" sz="1300" dirty="0" smtClean="0"/>
              <a:t>Strategy</a:t>
            </a:r>
          </a:p>
          <a:p>
            <a:pPr lvl="1"/>
            <a:r>
              <a:rPr lang="en-IE" sz="1300" dirty="0"/>
              <a:t>Legal strategy –  support the Zappone and Gilligan case </a:t>
            </a:r>
            <a:r>
              <a:rPr lang="en-IE" sz="1300" dirty="0" smtClean="0"/>
              <a:t>&amp; raising awareness </a:t>
            </a:r>
            <a:endParaRPr lang="en-IE" sz="1300" dirty="0"/>
          </a:p>
          <a:p>
            <a:pPr lvl="1"/>
            <a:r>
              <a:rPr lang="en-IE" sz="1300" dirty="0" smtClean="0"/>
              <a:t>Communications strategy - increase visibility of the LBGT community and the rationale for equality</a:t>
            </a:r>
          </a:p>
          <a:p>
            <a:pPr lvl="1"/>
            <a:r>
              <a:rPr lang="en-IE" sz="1300" dirty="0" smtClean="0"/>
              <a:t>Mobilisation </a:t>
            </a:r>
            <a:r>
              <a:rPr lang="en-IE" sz="1300" dirty="0"/>
              <a:t>strategy – </a:t>
            </a:r>
            <a:r>
              <a:rPr lang="en-IE" sz="1300" dirty="0" smtClean="0"/>
              <a:t>demonstrate </a:t>
            </a:r>
            <a:r>
              <a:rPr lang="en-IE" sz="1300" dirty="0"/>
              <a:t>support </a:t>
            </a:r>
            <a:r>
              <a:rPr lang="en-IE" sz="1300" dirty="0" smtClean="0"/>
              <a:t>from Irish Society &amp; grass roots lobbying </a:t>
            </a:r>
            <a:endParaRPr lang="en-IE" sz="1300" dirty="0"/>
          </a:p>
          <a:p>
            <a:pPr lvl="1"/>
            <a:r>
              <a:rPr lang="en-IE" sz="1300" dirty="0" smtClean="0"/>
              <a:t>Political </a:t>
            </a:r>
            <a:r>
              <a:rPr lang="en-IE" sz="1300" dirty="0"/>
              <a:t>strategy –  </a:t>
            </a:r>
            <a:r>
              <a:rPr lang="en-IE" sz="1300" dirty="0" smtClean="0"/>
              <a:t>work </a:t>
            </a:r>
            <a:r>
              <a:rPr lang="en-IE" sz="1300" dirty="0"/>
              <a:t>with public representatives through direct contact with Staff and Board members </a:t>
            </a:r>
          </a:p>
          <a:p>
            <a:pPr lvl="1"/>
            <a:r>
              <a:rPr lang="en-IE" sz="1300" dirty="0" smtClean="0"/>
              <a:t>Fundraising </a:t>
            </a:r>
            <a:r>
              <a:rPr lang="en-IE" sz="1300" dirty="0"/>
              <a:t>strategy –  </a:t>
            </a:r>
            <a:r>
              <a:rPr lang="en-IE" sz="1300" dirty="0" smtClean="0"/>
              <a:t>to </a:t>
            </a:r>
            <a:r>
              <a:rPr lang="en-IE" sz="1300" dirty="0"/>
              <a:t>sustain </a:t>
            </a:r>
            <a:r>
              <a:rPr lang="en-IE" sz="1300" dirty="0" smtClean="0"/>
              <a:t>activities</a:t>
            </a:r>
            <a:endParaRPr lang="en-IE" sz="1300" dirty="0"/>
          </a:p>
          <a:p>
            <a:r>
              <a:rPr lang="en-IE" sz="1300" dirty="0" smtClean="0"/>
              <a:t>Philosophy </a:t>
            </a:r>
          </a:p>
          <a:p>
            <a:pPr lvl="1"/>
            <a:r>
              <a:rPr lang="en-IE" sz="1300" dirty="0" smtClean="0"/>
              <a:t>Sharing personal stories is key. </a:t>
            </a:r>
            <a:endParaRPr lang="en-IE" sz="1300" dirty="0"/>
          </a:p>
        </p:txBody>
      </p:sp>
    </p:spTree>
    <p:extLst>
      <p:ext uri="{BB962C8B-B14F-4D97-AF65-F5344CB8AC3E}">
        <p14:creationId xmlns:p14="http://schemas.microsoft.com/office/powerpoint/2010/main" xmlns="" val="1905286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Laying the Ground</a:t>
            </a:r>
            <a:endParaRPr lang="en-IE" dirty="0"/>
          </a:p>
        </p:txBody>
      </p:sp>
      <p:sp>
        <p:nvSpPr>
          <p:cNvPr id="3" name="Content Placeholder 2"/>
          <p:cNvSpPr>
            <a:spLocks noGrp="1"/>
          </p:cNvSpPr>
          <p:nvPr>
            <p:ph idx="1"/>
          </p:nvPr>
        </p:nvSpPr>
        <p:spPr/>
        <p:txBody>
          <a:bodyPr>
            <a:normAutofit lnSpcReduction="10000"/>
          </a:bodyPr>
          <a:lstStyle/>
          <a:p>
            <a:r>
              <a:rPr lang="en-IE" dirty="0" smtClean="0"/>
              <a:t>In 2007, 56% of Irish people supported marriage equality notionally.</a:t>
            </a:r>
          </a:p>
          <a:p>
            <a:endParaRPr lang="en-IE" dirty="0"/>
          </a:p>
          <a:p>
            <a:r>
              <a:rPr lang="en-IE" dirty="0" smtClean="0"/>
              <a:t>A conversation was required to bring the public on a journey to support</a:t>
            </a:r>
          </a:p>
          <a:p>
            <a:pPr marL="400050" lvl="2" indent="0">
              <a:buNone/>
            </a:pPr>
            <a:endParaRPr lang="en-IE" dirty="0" smtClean="0"/>
          </a:p>
          <a:p>
            <a:r>
              <a:rPr lang="en-IE" dirty="0" smtClean="0"/>
              <a:t>Two conversations were needed;</a:t>
            </a:r>
          </a:p>
          <a:p>
            <a:pPr lvl="1"/>
            <a:r>
              <a:rPr lang="en-IE" dirty="0"/>
              <a:t>The General Public </a:t>
            </a:r>
          </a:p>
          <a:p>
            <a:pPr lvl="1"/>
            <a:r>
              <a:rPr lang="en-IE" dirty="0"/>
              <a:t>The LGBT Community </a:t>
            </a:r>
          </a:p>
          <a:p>
            <a:endParaRPr lang="en-IE" dirty="0" smtClean="0"/>
          </a:p>
          <a:p>
            <a:r>
              <a:rPr lang="en-IE" dirty="0" smtClean="0"/>
              <a:t>Tone – positive</a:t>
            </a:r>
            <a:r>
              <a:rPr lang="en-IE" dirty="0"/>
              <a:t> &amp;</a:t>
            </a:r>
            <a:r>
              <a:rPr lang="en-IE" dirty="0" smtClean="0"/>
              <a:t> inclusive.</a:t>
            </a:r>
          </a:p>
        </p:txBody>
      </p:sp>
    </p:spTree>
    <p:extLst>
      <p:ext uri="{BB962C8B-B14F-4D97-AF65-F5344CB8AC3E}">
        <p14:creationId xmlns:p14="http://schemas.microsoft.com/office/powerpoint/2010/main" xmlns="" val="2900511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Long Game </a:t>
            </a:r>
            <a:endParaRPr lang="en-IE" dirty="0"/>
          </a:p>
        </p:txBody>
      </p:sp>
      <p:sp>
        <p:nvSpPr>
          <p:cNvPr id="3" name="Content Placeholder 2"/>
          <p:cNvSpPr>
            <a:spLocks noGrp="1"/>
          </p:cNvSpPr>
          <p:nvPr>
            <p:ph idx="1"/>
          </p:nvPr>
        </p:nvSpPr>
        <p:spPr/>
        <p:txBody>
          <a:bodyPr/>
          <a:lstStyle/>
          <a:p>
            <a:r>
              <a:rPr lang="en-IE" dirty="0" smtClean="0"/>
              <a:t>Think long term </a:t>
            </a:r>
          </a:p>
          <a:p>
            <a:pPr marL="0" indent="0">
              <a:buNone/>
            </a:pPr>
            <a:endParaRPr lang="en-IE" dirty="0" smtClean="0"/>
          </a:p>
          <a:p>
            <a:r>
              <a:rPr lang="en-IE" dirty="0" smtClean="0"/>
              <a:t>Movement building</a:t>
            </a:r>
          </a:p>
          <a:p>
            <a:pPr lvl="1"/>
            <a:r>
              <a:rPr lang="en-IE" dirty="0" smtClean="0"/>
              <a:t>People power, building your base.</a:t>
            </a:r>
          </a:p>
          <a:p>
            <a:pPr lvl="1"/>
            <a:r>
              <a:rPr lang="en-IE" dirty="0" smtClean="0"/>
              <a:t>Coalition building, cross sectoral support. </a:t>
            </a:r>
          </a:p>
          <a:p>
            <a:pPr lvl="1"/>
            <a:r>
              <a:rPr lang="en-IE" dirty="0" smtClean="0"/>
              <a:t>Political support. </a:t>
            </a:r>
          </a:p>
          <a:p>
            <a:pPr lvl="1"/>
            <a:r>
              <a:rPr lang="en-IE" dirty="0" smtClean="0"/>
              <a:t>International cooperation. </a:t>
            </a:r>
            <a:endParaRPr lang="en-IE" dirty="0"/>
          </a:p>
        </p:txBody>
      </p:sp>
    </p:spTree>
    <p:extLst>
      <p:ext uri="{BB962C8B-B14F-4D97-AF65-F5344CB8AC3E}">
        <p14:creationId xmlns:p14="http://schemas.microsoft.com/office/powerpoint/2010/main" xmlns="" val="2431184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and Messaging </a:t>
            </a:r>
            <a:endParaRPr lang="en-IE" dirty="0"/>
          </a:p>
        </p:txBody>
      </p:sp>
      <p:sp>
        <p:nvSpPr>
          <p:cNvPr id="3" name="Content Placeholder 2"/>
          <p:cNvSpPr>
            <a:spLocks noGrp="1"/>
          </p:cNvSpPr>
          <p:nvPr>
            <p:ph idx="1"/>
          </p:nvPr>
        </p:nvSpPr>
        <p:spPr/>
        <p:txBody>
          <a:bodyPr>
            <a:normAutofit fontScale="62500" lnSpcReduction="20000"/>
          </a:bodyPr>
          <a:lstStyle/>
          <a:p>
            <a:r>
              <a:rPr lang="en-IE" dirty="0" smtClean="0"/>
              <a:t>Research crucial to understanding the landscape</a:t>
            </a:r>
          </a:p>
          <a:p>
            <a:pPr lvl="1"/>
            <a:r>
              <a:rPr lang="en-IE" dirty="0" smtClean="0"/>
              <a:t>Omnibus                                 General Public  </a:t>
            </a:r>
          </a:p>
          <a:p>
            <a:pPr lvl="1"/>
            <a:endParaRPr lang="en-IE" dirty="0" smtClean="0"/>
          </a:p>
          <a:p>
            <a:pPr lvl="1"/>
            <a:r>
              <a:rPr lang="en-IE" dirty="0" smtClean="0"/>
              <a:t>Focus Group 		LGBT Community </a:t>
            </a:r>
          </a:p>
          <a:p>
            <a:pPr lvl="1"/>
            <a:endParaRPr lang="en-IE" dirty="0"/>
          </a:p>
          <a:p>
            <a:r>
              <a:rPr lang="en-IE" dirty="0" smtClean="0"/>
              <a:t>What percentage of people supported us, and from what sections of society? </a:t>
            </a:r>
          </a:p>
          <a:p>
            <a:endParaRPr lang="en-IE" dirty="0"/>
          </a:p>
          <a:p>
            <a:r>
              <a:rPr lang="en-IE" dirty="0" smtClean="0"/>
              <a:t>What were the triggers/key words that would get general public &amp; members of the LGBT community to get on board. </a:t>
            </a:r>
          </a:p>
          <a:p>
            <a:endParaRPr lang="en-IE" dirty="0"/>
          </a:p>
          <a:p>
            <a:r>
              <a:rPr lang="en-IE" dirty="0" smtClean="0"/>
              <a:t>Research results informed the strategy and key message development. </a:t>
            </a:r>
          </a:p>
          <a:p>
            <a:pPr marL="0" indent="0">
              <a:buNone/>
            </a:pPr>
            <a:endParaRPr lang="en-IE" dirty="0" smtClean="0"/>
          </a:p>
          <a:p>
            <a:r>
              <a:rPr lang="en-IE" b="1" dirty="0" smtClean="0">
                <a:solidFill>
                  <a:schemeClr val="accent6">
                    <a:lumMod val="50000"/>
                  </a:schemeClr>
                </a:solidFill>
              </a:rPr>
              <a:t>Throughout the years we continually consulted with the community we represented. </a:t>
            </a:r>
            <a:endParaRPr lang="en-IE" dirty="0" smtClean="0"/>
          </a:p>
        </p:txBody>
      </p:sp>
      <p:sp>
        <p:nvSpPr>
          <p:cNvPr id="7" name="Right Arrow 6"/>
          <p:cNvSpPr/>
          <p:nvPr/>
        </p:nvSpPr>
        <p:spPr>
          <a:xfrm>
            <a:off x="2832010" y="2811974"/>
            <a:ext cx="601364" cy="246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ight Arrow 7"/>
          <p:cNvSpPr/>
          <p:nvPr/>
        </p:nvSpPr>
        <p:spPr>
          <a:xfrm>
            <a:off x="2832010" y="3367493"/>
            <a:ext cx="601364" cy="246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xmlns="" val="3678785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building support </a:t>
            </a:r>
            <a:endParaRPr lang="en-IE" dirty="0"/>
          </a:p>
        </p:txBody>
      </p:sp>
      <p:sp>
        <p:nvSpPr>
          <p:cNvPr id="3" name="Content Placeholder 2"/>
          <p:cNvSpPr>
            <a:spLocks noGrp="1"/>
          </p:cNvSpPr>
          <p:nvPr>
            <p:ph idx="1"/>
          </p:nvPr>
        </p:nvSpPr>
        <p:spPr/>
        <p:txBody>
          <a:bodyPr/>
          <a:lstStyle/>
          <a:p>
            <a:r>
              <a:rPr lang="en-IE" dirty="0" smtClean="0"/>
              <a:t>Creating networks of support </a:t>
            </a:r>
            <a:endParaRPr lang="en-IE" dirty="0"/>
          </a:p>
        </p:txBody>
      </p:sp>
      <p:pic>
        <p:nvPicPr>
          <p:cNvPr id="4" name="Content Placeholder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bwMode="auto">
          <a:xfrm>
            <a:off x="4366869" y="5624715"/>
            <a:ext cx="2785180" cy="7678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6775" y="4854914"/>
            <a:ext cx="1524000" cy="1524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85350" y="3782998"/>
            <a:ext cx="1716503" cy="15082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4102" y="5112431"/>
            <a:ext cx="2686050" cy="17049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0110" y="2894943"/>
            <a:ext cx="2345385" cy="11471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842804" y="3152138"/>
            <a:ext cx="1892761" cy="112163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764226" y="2579140"/>
            <a:ext cx="2647251" cy="114599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363965" y="5229714"/>
            <a:ext cx="1371600" cy="96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659129" y="3725226"/>
            <a:ext cx="1666875" cy="990600"/>
          </a:xfrm>
          <a:prstGeom prst="rect">
            <a:avLst/>
          </a:prstGeom>
        </p:spPr>
      </p:pic>
    </p:spTree>
    <p:extLst>
      <p:ext uri="{BB962C8B-B14F-4D97-AF65-F5344CB8AC3E}">
        <p14:creationId xmlns:p14="http://schemas.microsoft.com/office/powerpoint/2010/main" xmlns="" val="2958654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Marriage Equality – building support </a:t>
            </a:r>
            <a:endParaRPr lang="en-IE" dirty="0"/>
          </a:p>
        </p:txBody>
      </p:sp>
      <p:sp>
        <p:nvSpPr>
          <p:cNvPr id="3" name="Content Placeholder 2"/>
          <p:cNvSpPr>
            <a:spLocks noGrp="1"/>
          </p:cNvSpPr>
          <p:nvPr>
            <p:ph idx="1"/>
          </p:nvPr>
        </p:nvSpPr>
        <p:spPr/>
        <p:txBody>
          <a:bodyPr>
            <a:normAutofit fontScale="85000" lnSpcReduction="20000"/>
          </a:bodyPr>
          <a:lstStyle/>
          <a:p>
            <a:r>
              <a:rPr lang="en-IE" dirty="0" smtClean="0"/>
              <a:t>Communications </a:t>
            </a:r>
          </a:p>
          <a:p>
            <a:pPr marL="742950" lvl="2" indent="-342900"/>
            <a:r>
              <a:rPr lang="en-IE" dirty="0" smtClean="0"/>
              <a:t>Traditional &amp; digital </a:t>
            </a:r>
            <a:r>
              <a:rPr lang="en-IE" dirty="0"/>
              <a:t>m</a:t>
            </a:r>
            <a:r>
              <a:rPr lang="en-IE" dirty="0" smtClean="0"/>
              <a:t>edia</a:t>
            </a:r>
            <a:r>
              <a:rPr lang="en-IE" dirty="0"/>
              <a:t>, marketing, PR, </a:t>
            </a:r>
            <a:r>
              <a:rPr lang="en-IE" dirty="0" smtClean="0"/>
              <a:t>advertising. </a:t>
            </a:r>
            <a:endParaRPr lang="en-IE" dirty="0"/>
          </a:p>
          <a:p>
            <a:endParaRPr lang="en-IE" dirty="0" smtClean="0"/>
          </a:p>
          <a:p>
            <a:r>
              <a:rPr lang="en-IE" dirty="0"/>
              <a:t>Communications consultant </a:t>
            </a:r>
            <a:endParaRPr lang="en-IE" dirty="0" smtClean="0"/>
          </a:p>
          <a:p>
            <a:endParaRPr lang="en-IE" dirty="0"/>
          </a:p>
          <a:p>
            <a:r>
              <a:rPr lang="en-IE" dirty="0"/>
              <a:t>Messaging is crucial </a:t>
            </a:r>
          </a:p>
          <a:p>
            <a:pPr lvl="1"/>
            <a:r>
              <a:rPr lang="en-IE" dirty="0"/>
              <a:t>Stress test messages among your community and the intended audience </a:t>
            </a:r>
          </a:p>
          <a:p>
            <a:pPr lvl="1"/>
            <a:r>
              <a:rPr lang="en-IE" dirty="0"/>
              <a:t>Don’t assume what you think will resonate will have impact </a:t>
            </a:r>
          </a:p>
          <a:p>
            <a:pPr lvl="1"/>
            <a:r>
              <a:rPr lang="en-IE" dirty="0"/>
              <a:t>Messenger as important as message </a:t>
            </a:r>
          </a:p>
          <a:p>
            <a:endParaRPr lang="en-IE" dirty="0"/>
          </a:p>
          <a:p>
            <a:r>
              <a:rPr lang="en-IE" b="1" dirty="0" smtClean="0"/>
              <a:t>In </a:t>
            </a:r>
            <a:r>
              <a:rPr lang="en-IE" b="1" dirty="0"/>
              <a:t>Ireland, TV and radio advertising prohibited.</a:t>
            </a:r>
          </a:p>
          <a:p>
            <a:pPr marL="0" indent="0">
              <a:buNone/>
            </a:pPr>
            <a:endParaRPr lang="en-IE" dirty="0"/>
          </a:p>
          <a:p>
            <a:pPr marL="457200" lvl="1" indent="0">
              <a:buNone/>
            </a:pPr>
            <a:endParaRPr lang="en-IE" dirty="0"/>
          </a:p>
          <a:p>
            <a:endParaRPr lang="en-IE" dirty="0" smtClean="0"/>
          </a:p>
          <a:p>
            <a:pPr lvl="1"/>
            <a:endParaRPr lang="en-IE" dirty="0"/>
          </a:p>
        </p:txBody>
      </p:sp>
    </p:spTree>
    <p:extLst>
      <p:ext uri="{BB962C8B-B14F-4D97-AF65-F5344CB8AC3E}">
        <p14:creationId xmlns:p14="http://schemas.microsoft.com/office/powerpoint/2010/main" xmlns="" val="19985720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6321</TotalTime>
  <Words>678</Words>
  <Application>Microsoft Office PowerPoint</Application>
  <PresentationFormat>Custom</PresentationFormat>
  <Paragraphs>121</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Ion Boardroom</vt:lpstr>
      <vt:lpstr>Marriage Equality </vt:lpstr>
      <vt:lpstr>The Beginning </vt:lpstr>
      <vt:lpstr>Marriage Equality is born </vt:lpstr>
      <vt:lpstr>Marriage Equality is born </vt:lpstr>
      <vt:lpstr>Marriage Equality – Laying the Ground</vt:lpstr>
      <vt:lpstr>The Long Game </vt:lpstr>
      <vt:lpstr>Research and Messaging </vt:lpstr>
      <vt:lpstr>Marriage Equality – building support </vt:lpstr>
      <vt:lpstr>Marriage Equality – building support </vt:lpstr>
      <vt:lpstr>Marriage Equality – building support </vt:lpstr>
      <vt:lpstr>Marriage Equality –  Campaign Tactics </vt:lpstr>
      <vt:lpstr>Slide 12</vt:lpstr>
      <vt:lpstr>Slide 13</vt:lpstr>
      <vt:lpstr>Marriage Equality – Campaign Tactics  </vt:lpstr>
      <vt:lpstr>Marriage Equality – Campaign Tactics </vt:lpstr>
      <vt:lpstr>Marriage Equality – Campaign Tactics  </vt:lpstr>
      <vt:lpstr>Roadmap to Victory </vt:lpstr>
      <vt:lpstr>Result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Marriage Equality</dc:title>
  <dc:creator>Marraige Equal</dc:creator>
  <cp:lastModifiedBy>RLaw</cp:lastModifiedBy>
  <cp:revision>71</cp:revision>
  <dcterms:created xsi:type="dcterms:W3CDTF">2014-04-23T08:30:33Z</dcterms:created>
  <dcterms:modified xsi:type="dcterms:W3CDTF">2015-11-24T10:50:50Z</dcterms:modified>
</cp:coreProperties>
</file>