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7" r:id="rId8"/>
    <p:sldId id="266" r:id="rId9"/>
    <p:sldId id="269" r:id="rId10"/>
    <p:sldId id="265" r:id="rId11"/>
    <p:sldId id="26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9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1637181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1410134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2579137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1742134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2217040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5108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751784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356369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3442765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643776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1C2F066-CDB4-BD41-AD0F-661F22341DBD}" type="datetimeFigureOut">
              <a:rPr lang="en-US" smtClean="0"/>
              <a:pPr/>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2152045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2F066-CDB4-BD41-AD0F-661F22341DBD}" type="datetimeFigureOut">
              <a:rPr lang="en-US" smtClean="0"/>
              <a:pPr/>
              <a:t>11/11/2015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D5715-F0F3-F045-A5B6-C87C40169335}" type="slidenum">
              <a:rPr lang="en-US" smtClean="0"/>
              <a:pPr/>
              <a:t>‹#›</a:t>
            </a:fld>
            <a:endParaRPr lang="en-US"/>
          </a:p>
        </p:txBody>
      </p:sp>
    </p:spTree>
    <p:extLst>
      <p:ext uri="{BB962C8B-B14F-4D97-AF65-F5344CB8AC3E}">
        <p14:creationId xmlns="" xmlns:p14="http://schemas.microsoft.com/office/powerpoint/2010/main" val="171676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Ireland and International Drug Policy:</a:t>
            </a:r>
            <a:br>
              <a:rPr lang="en-US" dirty="0" smtClean="0"/>
            </a:br>
            <a:r>
              <a:rPr lang="en-US" dirty="0" smtClean="0"/>
              <a:t>Lessons and Leadership.</a:t>
            </a:r>
            <a:endParaRPr lang="en-US" dirty="0"/>
          </a:p>
        </p:txBody>
      </p:sp>
      <p:sp>
        <p:nvSpPr>
          <p:cNvPr id="3" name="Subtitle 2"/>
          <p:cNvSpPr>
            <a:spLocks noGrp="1"/>
          </p:cNvSpPr>
          <p:nvPr>
            <p:ph type="subTitle" idx="1"/>
          </p:nvPr>
        </p:nvSpPr>
        <p:spPr/>
        <p:txBody>
          <a:bodyPr/>
          <a:lstStyle/>
          <a:p>
            <a:r>
              <a:rPr lang="en-US" dirty="0" smtClean="0"/>
              <a:t>Dr. John Collins</a:t>
            </a:r>
          </a:p>
          <a:p>
            <a:r>
              <a:rPr lang="en-US" dirty="0" smtClean="0">
                <a:solidFill>
                  <a:srgbClr val="FF0000"/>
                </a:solidFill>
              </a:rPr>
              <a:t>LSE IDEAS</a:t>
            </a:r>
            <a:r>
              <a:rPr lang="en-US" dirty="0" smtClean="0"/>
              <a:t>, International Drug Policy Project</a:t>
            </a:r>
            <a:endParaRPr lang="en-US" dirty="0"/>
          </a:p>
        </p:txBody>
      </p:sp>
      <p:pic>
        <p:nvPicPr>
          <p:cNvPr id="4" name="Picture 3" descr="ideasLogo_EuropeCrisis"/>
          <p:cNvPicPr/>
          <p:nvPr/>
        </p:nvPicPr>
        <p:blipFill>
          <a:blip r:embed="rId2">
            <a:extLst>
              <a:ext uri="{28A0092B-C50C-407E-A947-70E740481C1C}">
                <a14:useLocalDpi xmlns="" xmlns:a14="http://schemas.microsoft.com/office/drawing/2010/main" val="0"/>
              </a:ext>
            </a:extLst>
          </a:blip>
          <a:srcRect/>
          <a:stretch>
            <a:fillRect/>
          </a:stretch>
        </p:blipFill>
        <p:spPr bwMode="auto">
          <a:xfrm>
            <a:off x="6880860" y="0"/>
            <a:ext cx="2263140" cy="652145"/>
          </a:xfrm>
          <a:prstGeom prst="rect">
            <a:avLst/>
          </a:prstGeom>
          <a:noFill/>
          <a:ln>
            <a:noFill/>
          </a:ln>
        </p:spPr>
      </p:pic>
    </p:spTree>
    <p:extLst>
      <p:ext uri="{BB962C8B-B14F-4D97-AF65-F5344CB8AC3E}">
        <p14:creationId xmlns="" xmlns:p14="http://schemas.microsoft.com/office/powerpoint/2010/main" val="3194999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Takeaway &amp; Strategic Implications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Recognise global cost transfers.</a:t>
            </a:r>
          </a:p>
          <a:p>
            <a:r>
              <a:rPr lang="en-US" dirty="0" smtClean="0"/>
              <a:t>Utilise International forums as dissemination and evaluation mechanisms.</a:t>
            </a:r>
          </a:p>
          <a:p>
            <a:pPr lvl="1"/>
            <a:r>
              <a:rPr lang="en-US" dirty="0" smtClean="0"/>
              <a:t>Unipolar system to regionalist and multipolar system.</a:t>
            </a:r>
          </a:p>
          <a:p>
            <a:r>
              <a:rPr lang="en-US" dirty="0" smtClean="0"/>
              <a:t>Avoid wasting time in diplomatic processes. </a:t>
            </a:r>
          </a:p>
          <a:p>
            <a:pPr lvl="1"/>
            <a:r>
              <a:rPr lang="en-US" dirty="0" smtClean="0"/>
              <a:t>Important, but marginal gains </a:t>
            </a:r>
            <a:r>
              <a:rPr lang="en-US" u="sng" dirty="0" smtClean="0"/>
              <a:t>now</a:t>
            </a:r>
            <a:r>
              <a:rPr lang="en-US" dirty="0" smtClean="0"/>
              <a:t> small.</a:t>
            </a:r>
          </a:p>
          <a:p>
            <a:pPr lvl="1"/>
            <a:r>
              <a:rPr lang="en-US" dirty="0" smtClean="0"/>
              <a:t>Focus on policy implementation and international scale-up. </a:t>
            </a:r>
            <a:endParaRPr lang="en-US" dirty="0"/>
          </a:p>
          <a:p>
            <a:pPr lvl="2"/>
            <a:r>
              <a:rPr lang="en-US" dirty="0" smtClean="0"/>
              <a:t>E.g. Harm Reduction funding.</a:t>
            </a:r>
          </a:p>
          <a:p>
            <a:r>
              <a:rPr lang="en-US" dirty="0">
                <a:solidFill>
                  <a:srgbClr val="FF0000"/>
                </a:solidFill>
              </a:rPr>
              <a:t>Focus on National Reforms</a:t>
            </a:r>
          </a:p>
          <a:p>
            <a:pPr lvl="1"/>
            <a:r>
              <a:rPr lang="en-US" dirty="0">
                <a:solidFill>
                  <a:srgbClr val="FF0000"/>
                </a:solidFill>
              </a:rPr>
              <a:t>National leadership is international </a:t>
            </a:r>
            <a:r>
              <a:rPr lang="en-US" dirty="0" smtClean="0">
                <a:solidFill>
                  <a:srgbClr val="FF0000"/>
                </a:solidFill>
              </a:rPr>
              <a:t>leadership</a:t>
            </a:r>
          </a:p>
        </p:txBody>
      </p:sp>
      <p:pic>
        <p:nvPicPr>
          <p:cNvPr id="4" name="Picture 3" descr="ideasLogo_EuropeCrisis"/>
          <p:cNvPicPr/>
          <p:nvPr/>
        </p:nvPicPr>
        <p:blipFill>
          <a:blip r:embed="rId2">
            <a:extLst>
              <a:ext uri="{28A0092B-C50C-407E-A947-70E740481C1C}">
                <a14:useLocalDpi xmlns="" xmlns:a14="http://schemas.microsoft.com/office/drawing/2010/main" val="0"/>
              </a:ext>
            </a:extLst>
          </a:blip>
          <a:srcRect/>
          <a:stretch>
            <a:fillRect/>
          </a:stretch>
        </p:blipFill>
        <p:spPr bwMode="auto">
          <a:xfrm>
            <a:off x="6880860" y="0"/>
            <a:ext cx="2263140" cy="652145"/>
          </a:xfrm>
          <a:prstGeom prst="rect">
            <a:avLst/>
          </a:prstGeom>
          <a:noFill/>
          <a:ln>
            <a:noFill/>
          </a:ln>
        </p:spPr>
      </p:pic>
    </p:spTree>
    <p:extLst>
      <p:ext uri="{BB962C8B-B14F-4D97-AF65-F5344CB8AC3E}">
        <p14:creationId xmlns="" xmlns:p14="http://schemas.microsoft.com/office/powerpoint/2010/main" val="169755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Subtitle 2"/>
          <p:cNvSpPr>
            <a:spLocks noGrp="1"/>
          </p:cNvSpPr>
          <p:nvPr>
            <p:ph type="subTitle" idx="1"/>
          </p:nvPr>
        </p:nvSpPr>
        <p:spPr/>
        <p:txBody>
          <a:bodyPr/>
          <a:lstStyle/>
          <a:p>
            <a:r>
              <a:rPr lang="en-US" dirty="0" err="1" smtClean="0"/>
              <a:t>j.collins@lse.ac.uk</a:t>
            </a:r>
            <a:endParaRPr lang="en-US" dirty="0"/>
          </a:p>
        </p:txBody>
      </p:sp>
      <p:pic>
        <p:nvPicPr>
          <p:cNvPr id="4" name="Picture 3" descr="ideasLogo_EuropeCrisis"/>
          <p:cNvPicPr/>
          <p:nvPr/>
        </p:nvPicPr>
        <p:blipFill>
          <a:blip r:embed="rId2">
            <a:extLst>
              <a:ext uri="{28A0092B-C50C-407E-A947-70E740481C1C}">
                <a14:useLocalDpi xmlns="" xmlns:a14="http://schemas.microsoft.com/office/drawing/2010/main" val="0"/>
              </a:ext>
            </a:extLst>
          </a:blip>
          <a:srcRect/>
          <a:stretch>
            <a:fillRect/>
          </a:stretch>
        </p:blipFill>
        <p:spPr bwMode="auto">
          <a:xfrm>
            <a:off x="6880860" y="0"/>
            <a:ext cx="2263140" cy="652145"/>
          </a:xfrm>
          <a:prstGeom prst="rect">
            <a:avLst/>
          </a:prstGeom>
          <a:noFill/>
          <a:ln>
            <a:noFill/>
          </a:ln>
        </p:spPr>
      </p:pic>
    </p:spTree>
    <p:extLst>
      <p:ext uri="{BB962C8B-B14F-4D97-AF65-F5344CB8AC3E}">
        <p14:creationId xmlns="" xmlns:p14="http://schemas.microsoft.com/office/powerpoint/2010/main" val="3110567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9005"/>
            <a:ext cx="8229600" cy="1143000"/>
          </a:xfrm>
        </p:spPr>
        <p:txBody>
          <a:bodyPr>
            <a:normAutofit fontScale="90000"/>
          </a:bodyPr>
          <a:lstStyle/>
          <a:p>
            <a:r>
              <a:rPr lang="en-US" dirty="0" smtClean="0"/>
              <a:t>History: Europe and the Evolution of International Control</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1900-1939: </a:t>
            </a:r>
            <a:r>
              <a:rPr lang="en-US" dirty="0" smtClean="0"/>
              <a:t>Pharmaceutical interests; Avoision of Prohibitions; Displacement of Prohibitions</a:t>
            </a:r>
          </a:p>
          <a:p>
            <a:r>
              <a:rPr lang="en-US" dirty="0" smtClean="0">
                <a:solidFill>
                  <a:srgbClr val="FF0000"/>
                </a:solidFill>
              </a:rPr>
              <a:t>1945-1964: </a:t>
            </a:r>
            <a:r>
              <a:rPr lang="en-US" dirty="0" smtClean="0"/>
              <a:t>Designing global regulatory Structure. Prohibition as the peripheral aspect.</a:t>
            </a:r>
          </a:p>
          <a:p>
            <a:r>
              <a:rPr lang="en-US" dirty="0" smtClean="0">
                <a:solidFill>
                  <a:srgbClr val="FF0000"/>
                </a:solidFill>
              </a:rPr>
              <a:t>1970s – 1990s: </a:t>
            </a:r>
            <a:r>
              <a:rPr lang="en-US" dirty="0" smtClean="0"/>
              <a:t>War on Drugs US &amp; LatAm; Europe Varied – management; increased repression; Public health responses; Global back seat.</a:t>
            </a:r>
          </a:p>
          <a:p>
            <a:r>
              <a:rPr lang="en-US" dirty="0" smtClean="0">
                <a:solidFill>
                  <a:srgbClr val="FF0000"/>
                </a:solidFill>
              </a:rPr>
              <a:t>2000s: </a:t>
            </a:r>
            <a:r>
              <a:rPr lang="en-US" dirty="0" smtClean="0"/>
              <a:t>Low priority; increased advocacy of public health.</a:t>
            </a:r>
          </a:p>
          <a:p>
            <a:r>
              <a:rPr lang="en-US" dirty="0" smtClean="0">
                <a:solidFill>
                  <a:srgbClr val="FF0000"/>
                </a:solidFill>
              </a:rPr>
              <a:t>UNGASS: </a:t>
            </a:r>
            <a:r>
              <a:rPr lang="en-US" dirty="0" smtClean="0"/>
              <a:t>Acceptance of “Policy Pluralism”.</a:t>
            </a:r>
          </a:p>
          <a:p>
            <a:r>
              <a:rPr lang="en-US" u="sng" dirty="0" smtClean="0">
                <a:solidFill>
                  <a:srgbClr val="FF0000"/>
                </a:solidFill>
              </a:rPr>
              <a:t>Post-UNGASS: </a:t>
            </a:r>
            <a:r>
              <a:rPr lang="en-US" dirty="0" smtClean="0"/>
              <a:t>National innovations </a:t>
            </a:r>
            <a:r>
              <a:rPr lang="en-US" dirty="0" smtClean="0">
                <a:sym typeface="Wingdings"/>
              </a:rPr>
              <a:t> Feed International reform.</a:t>
            </a:r>
            <a:endParaRPr lang="en-US" dirty="0"/>
          </a:p>
        </p:txBody>
      </p:sp>
      <p:pic>
        <p:nvPicPr>
          <p:cNvPr id="4" name="Picture 3" descr="ideasLogo_EuropeCrisis"/>
          <p:cNvPicPr/>
          <p:nvPr/>
        </p:nvPicPr>
        <p:blipFill>
          <a:blip r:embed="rId2">
            <a:extLst>
              <a:ext uri="{28A0092B-C50C-407E-A947-70E740481C1C}">
                <a14:useLocalDpi xmlns="" xmlns:a14="http://schemas.microsoft.com/office/drawing/2010/main" val="0"/>
              </a:ext>
            </a:extLst>
          </a:blip>
          <a:srcRect/>
          <a:stretch>
            <a:fillRect/>
          </a:stretch>
        </p:blipFill>
        <p:spPr bwMode="auto">
          <a:xfrm>
            <a:off x="6880860" y="0"/>
            <a:ext cx="2263140" cy="652145"/>
          </a:xfrm>
          <a:prstGeom prst="rect">
            <a:avLst/>
          </a:prstGeom>
          <a:noFill/>
          <a:ln>
            <a:noFill/>
          </a:ln>
        </p:spPr>
      </p:pic>
    </p:spTree>
    <p:extLst>
      <p:ext uri="{BB962C8B-B14F-4D97-AF65-F5344CB8AC3E}">
        <p14:creationId xmlns="" xmlns:p14="http://schemas.microsoft.com/office/powerpoint/2010/main" val="288289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Lessons I</a:t>
            </a:r>
            <a:endParaRPr lang="en-US" dirty="0"/>
          </a:p>
        </p:txBody>
      </p:sp>
      <p:sp>
        <p:nvSpPr>
          <p:cNvPr id="3" name="Content Placeholder 2"/>
          <p:cNvSpPr>
            <a:spLocks noGrp="1"/>
          </p:cNvSpPr>
          <p:nvPr>
            <p:ph idx="1"/>
          </p:nvPr>
        </p:nvSpPr>
        <p:spPr/>
        <p:txBody>
          <a:bodyPr>
            <a:normAutofit/>
          </a:bodyPr>
          <a:lstStyle/>
          <a:p>
            <a:r>
              <a:rPr lang="en-US" dirty="0" smtClean="0"/>
              <a:t>“War on Drugs” a Failed Strategy:</a:t>
            </a:r>
          </a:p>
          <a:p>
            <a:pPr lvl="1"/>
            <a:r>
              <a:rPr lang="en-US" dirty="0" smtClean="0"/>
              <a:t>LSE Expert Group (</a:t>
            </a:r>
            <a:r>
              <a:rPr lang="en-US" dirty="0" err="1" smtClean="0"/>
              <a:t>inc.</a:t>
            </a:r>
            <a:r>
              <a:rPr lang="en-US" dirty="0" smtClean="0"/>
              <a:t> 5 Nobel Prize winning economists):</a:t>
            </a:r>
          </a:p>
          <a:p>
            <a:pPr lvl="2"/>
            <a:r>
              <a:rPr lang="en-US" dirty="0">
                <a:solidFill>
                  <a:srgbClr val="3366FF"/>
                </a:solidFill>
              </a:rPr>
              <a:t>‘It is time to end the ‘war on drugs’ and massively redirect resources towards effective evidence-based policies underpinned by rigorous economic analysis.</a:t>
            </a:r>
            <a:r>
              <a:rPr lang="en-US" dirty="0" smtClean="0">
                <a:solidFill>
                  <a:srgbClr val="3366FF"/>
                </a:solidFill>
              </a:rPr>
              <a:t>’</a:t>
            </a:r>
            <a:endParaRPr lang="en-US" dirty="0">
              <a:solidFill>
                <a:srgbClr val="3366FF"/>
              </a:solidFill>
            </a:endParaRPr>
          </a:p>
          <a:p>
            <a:r>
              <a:rPr lang="en-US" dirty="0" smtClean="0">
                <a:solidFill>
                  <a:srgbClr val="000000"/>
                </a:solidFill>
              </a:rPr>
              <a:t>Avoid or Roll back repressive policies.</a:t>
            </a:r>
          </a:p>
          <a:p>
            <a:r>
              <a:rPr lang="en-US" dirty="0" smtClean="0">
                <a:solidFill>
                  <a:srgbClr val="000000"/>
                </a:solidFill>
              </a:rPr>
              <a:t>Policing and enforcement </a:t>
            </a:r>
            <a:r>
              <a:rPr lang="en-US" u="sng" dirty="0" smtClean="0">
                <a:solidFill>
                  <a:srgbClr val="000000"/>
                </a:solidFill>
              </a:rPr>
              <a:t>not</a:t>
            </a:r>
            <a:r>
              <a:rPr lang="en-US" dirty="0" smtClean="0">
                <a:solidFill>
                  <a:srgbClr val="000000"/>
                </a:solidFill>
              </a:rPr>
              <a:t> effective management.</a:t>
            </a:r>
          </a:p>
        </p:txBody>
      </p:sp>
      <p:pic>
        <p:nvPicPr>
          <p:cNvPr id="4" name="Picture 3" descr="ideasLogo_EuropeCrisis"/>
          <p:cNvPicPr/>
          <p:nvPr/>
        </p:nvPicPr>
        <p:blipFill>
          <a:blip r:embed="rId2">
            <a:extLst>
              <a:ext uri="{28A0092B-C50C-407E-A947-70E740481C1C}">
                <a14:useLocalDpi xmlns="" xmlns:a14="http://schemas.microsoft.com/office/drawing/2010/main" val="0"/>
              </a:ext>
            </a:extLst>
          </a:blip>
          <a:srcRect/>
          <a:stretch>
            <a:fillRect/>
          </a:stretch>
        </p:blipFill>
        <p:spPr bwMode="auto">
          <a:xfrm>
            <a:off x="6880860" y="0"/>
            <a:ext cx="2263140" cy="652145"/>
          </a:xfrm>
          <a:prstGeom prst="rect">
            <a:avLst/>
          </a:prstGeom>
          <a:noFill/>
          <a:ln>
            <a:noFill/>
          </a:ln>
        </p:spPr>
      </p:pic>
    </p:spTree>
    <p:extLst>
      <p:ext uri="{BB962C8B-B14F-4D97-AF65-F5344CB8AC3E}">
        <p14:creationId xmlns="" xmlns:p14="http://schemas.microsoft.com/office/powerpoint/2010/main" val="1522730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Lessons II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Supply-centric strategy:</a:t>
            </a:r>
          </a:p>
          <a:p>
            <a:pPr lvl="1"/>
            <a:r>
              <a:rPr lang="en-US" dirty="0" smtClean="0"/>
              <a:t>Short-term political attractiveness</a:t>
            </a:r>
          </a:p>
          <a:p>
            <a:pPr lvl="1"/>
            <a:r>
              <a:rPr lang="en-US" dirty="0" smtClean="0"/>
              <a:t>Zero Marginal Efficacy: Market dynamics:</a:t>
            </a:r>
          </a:p>
          <a:p>
            <a:pPr lvl="2"/>
            <a:r>
              <a:rPr lang="en-US" dirty="0" smtClean="0"/>
              <a:t>E1: D = k; </a:t>
            </a:r>
            <a:r>
              <a:rPr lang="en-US" dirty="0" smtClean="0">
                <a:latin typeface="Wingdings"/>
                <a:ea typeface="Wingdings"/>
                <a:cs typeface="Wingdings"/>
                <a:sym typeface="Wingdings"/>
              </a:rPr>
              <a:t></a:t>
            </a:r>
            <a:r>
              <a:rPr lang="en-US" dirty="0" smtClean="0"/>
              <a:t>Supply </a:t>
            </a:r>
            <a:r>
              <a:rPr lang="en-US" dirty="0" smtClean="0">
                <a:sym typeface="Wingdings"/>
              </a:rPr>
              <a:t>--&gt; </a:t>
            </a:r>
            <a:r>
              <a:rPr lang="en-US" dirty="0" smtClean="0">
                <a:latin typeface="Wingdings"/>
                <a:ea typeface="Wingdings"/>
                <a:cs typeface="Wingdings"/>
                <a:sym typeface="Wingdings"/>
              </a:rPr>
              <a:t></a:t>
            </a:r>
            <a:r>
              <a:rPr lang="en-US" dirty="0" smtClean="0">
                <a:sym typeface="Wingdings"/>
              </a:rPr>
              <a:t>Price  </a:t>
            </a:r>
            <a:r>
              <a:rPr lang="en-US" dirty="0">
                <a:latin typeface="Wingdings"/>
                <a:ea typeface="Wingdings"/>
                <a:cs typeface="Wingdings"/>
                <a:sym typeface="Wingdings"/>
              </a:rPr>
              <a:t></a:t>
            </a:r>
            <a:r>
              <a:rPr lang="en-US" dirty="0" smtClean="0">
                <a:sym typeface="Wingdings"/>
              </a:rPr>
              <a:t>Supply  </a:t>
            </a:r>
            <a:r>
              <a:rPr lang="en-US" dirty="0">
                <a:latin typeface="Wingdings"/>
                <a:ea typeface="Wingdings"/>
                <a:cs typeface="Wingdings"/>
                <a:sym typeface="Wingdings"/>
              </a:rPr>
              <a:t></a:t>
            </a:r>
            <a:r>
              <a:rPr lang="en-US" dirty="0" smtClean="0">
                <a:sym typeface="Wingdings"/>
              </a:rPr>
              <a:t>Price  E2</a:t>
            </a:r>
          </a:p>
          <a:p>
            <a:pPr lvl="2"/>
            <a:r>
              <a:rPr lang="en-US" dirty="0" smtClean="0">
                <a:sym typeface="Wingdings"/>
              </a:rPr>
              <a:t>E2 = E1: i.e. zero effect; high costs.</a:t>
            </a:r>
            <a:endParaRPr lang="en-US" dirty="0" smtClean="0"/>
          </a:p>
          <a:p>
            <a:pPr lvl="1"/>
            <a:r>
              <a:rPr lang="en-US" dirty="0" smtClean="0"/>
              <a:t>Returns on Resource Investment Nil or Negative. (Reuter and Pollack, 2014)</a:t>
            </a:r>
          </a:p>
          <a:p>
            <a:r>
              <a:rPr lang="en-US" dirty="0">
                <a:solidFill>
                  <a:srgbClr val="000000"/>
                </a:solidFill>
              </a:rPr>
              <a:t>Supply </a:t>
            </a:r>
            <a:r>
              <a:rPr lang="en-US" dirty="0" smtClean="0">
                <a:solidFill>
                  <a:srgbClr val="000000"/>
                </a:solidFill>
              </a:rPr>
              <a:t>Side strategy: </a:t>
            </a:r>
            <a:r>
              <a:rPr lang="en-US" dirty="0">
                <a:solidFill>
                  <a:srgbClr val="FF0000"/>
                </a:solidFill>
              </a:rPr>
              <a:t>Market </a:t>
            </a:r>
            <a:r>
              <a:rPr lang="en-US" u="sng" dirty="0">
                <a:solidFill>
                  <a:srgbClr val="FF0000"/>
                </a:solidFill>
              </a:rPr>
              <a:t>impact</a:t>
            </a:r>
            <a:r>
              <a:rPr lang="en-US" dirty="0">
                <a:solidFill>
                  <a:srgbClr val="FF0000"/>
                </a:solidFill>
              </a:rPr>
              <a:t> reduction</a:t>
            </a:r>
            <a:r>
              <a:rPr lang="en-US" dirty="0">
                <a:solidFill>
                  <a:srgbClr val="000000"/>
                </a:solidFill>
              </a:rPr>
              <a:t>.</a:t>
            </a:r>
          </a:p>
          <a:p>
            <a:pPr lvl="1"/>
            <a:r>
              <a:rPr lang="en-US" dirty="0">
                <a:solidFill>
                  <a:srgbClr val="000000"/>
                </a:solidFill>
              </a:rPr>
              <a:t>E.g. Mexico: Metric is violence &amp; security </a:t>
            </a:r>
            <a:r>
              <a:rPr lang="en-US" u="sng" dirty="0">
                <a:solidFill>
                  <a:srgbClr val="000000"/>
                </a:solidFill>
              </a:rPr>
              <a:t>not</a:t>
            </a:r>
            <a:r>
              <a:rPr lang="en-US" dirty="0">
                <a:solidFill>
                  <a:srgbClr val="000000"/>
                </a:solidFill>
              </a:rPr>
              <a:t> cartel decapitation; seizures; arrests</a:t>
            </a:r>
            <a:r>
              <a:rPr lang="en-US" dirty="0" smtClean="0">
                <a:solidFill>
                  <a:srgbClr val="000000"/>
                </a:solidFill>
              </a:rPr>
              <a:t>.</a:t>
            </a:r>
          </a:p>
          <a:p>
            <a:pPr lvl="1"/>
            <a:r>
              <a:rPr lang="en-US" dirty="0" smtClean="0">
                <a:solidFill>
                  <a:srgbClr val="000000"/>
                </a:solidFill>
              </a:rPr>
              <a:t>Shift to targeted enforcement.</a:t>
            </a:r>
            <a:endParaRPr lang="en-US" dirty="0">
              <a:solidFill>
                <a:srgbClr val="000000"/>
              </a:solidFill>
            </a:endParaRPr>
          </a:p>
          <a:p>
            <a:endParaRPr lang="en-US" dirty="0" smtClean="0"/>
          </a:p>
          <a:p>
            <a:pPr lvl="1"/>
            <a:endParaRPr lang="en-US" dirty="0"/>
          </a:p>
        </p:txBody>
      </p:sp>
      <p:pic>
        <p:nvPicPr>
          <p:cNvPr id="4" name="Picture 3" descr="ideasLogo_EuropeCrisis"/>
          <p:cNvPicPr/>
          <p:nvPr/>
        </p:nvPicPr>
        <p:blipFill>
          <a:blip r:embed="rId2">
            <a:extLst>
              <a:ext uri="{28A0092B-C50C-407E-A947-70E740481C1C}">
                <a14:useLocalDpi xmlns="" xmlns:a14="http://schemas.microsoft.com/office/drawing/2010/main" val="0"/>
              </a:ext>
            </a:extLst>
          </a:blip>
          <a:srcRect/>
          <a:stretch>
            <a:fillRect/>
          </a:stretch>
        </p:blipFill>
        <p:spPr bwMode="auto">
          <a:xfrm>
            <a:off x="6880860" y="0"/>
            <a:ext cx="2263140" cy="652145"/>
          </a:xfrm>
          <a:prstGeom prst="rect">
            <a:avLst/>
          </a:prstGeom>
          <a:noFill/>
          <a:ln>
            <a:noFill/>
          </a:ln>
        </p:spPr>
      </p:pic>
    </p:spTree>
    <p:extLst>
      <p:ext uri="{BB962C8B-B14F-4D97-AF65-F5344CB8AC3E}">
        <p14:creationId xmlns="" xmlns:p14="http://schemas.microsoft.com/office/powerpoint/2010/main" val="3916788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Lessons III</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Public Health Services effective.</a:t>
            </a:r>
          </a:p>
          <a:p>
            <a:pPr lvl="1"/>
            <a:r>
              <a:rPr lang="en-US" dirty="0" smtClean="0"/>
              <a:t>E.g. CBAs: Syringe Exchange cheap. HIV Expensive.</a:t>
            </a:r>
          </a:p>
          <a:p>
            <a:r>
              <a:rPr lang="en-US" dirty="0" smtClean="0"/>
              <a:t>Repression ineffective; </a:t>
            </a:r>
          </a:p>
          <a:p>
            <a:pPr lvl="1"/>
            <a:r>
              <a:rPr lang="en-US" dirty="0" smtClean="0">
                <a:latin typeface="Wingdings"/>
                <a:ea typeface="Wingdings"/>
                <a:cs typeface="Wingdings"/>
                <a:sym typeface="Wingdings"/>
              </a:rPr>
              <a:t></a:t>
            </a:r>
            <a:r>
              <a:rPr lang="en-US" dirty="0" smtClean="0"/>
              <a:t> service costs and </a:t>
            </a:r>
            <a:r>
              <a:rPr lang="en-US" dirty="0">
                <a:latin typeface="Wingdings"/>
                <a:ea typeface="Wingdings"/>
                <a:cs typeface="Wingdings"/>
                <a:sym typeface="Wingdings"/>
              </a:rPr>
              <a:t></a:t>
            </a:r>
            <a:r>
              <a:rPr lang="en-US" dirty="0" smtClean="0"/>
              <a:t> reduces efficacy </a:t>
            </a:r>
            <a:r>
              <a:rPr lang="en-US" dirty="0" smtClean="0">
                <a:sym typeface="Wingdings"/>
              </a:rPr>
              <a:t> </a:t>
            </a:r>
            <a:r>
              <a:rPr lang="en-US" dirty="0" smtClean="0"/>
              <a:t>barriers to services for vulnerable populations. E.g. MSIC.</a:t>
            </a:r>
          </a:p>
          <a:p>
            <a:r>
              <a:rPr lang="en-US" dirty="0" err="1" smtClean="0"/>
              <a:t>Criminalisation</a:t>
            </a:r>
            <a:r>
              <a:rPr lang="en-US" dirty="0" smtClean="0"/>
              <a:t>:</a:t>
            </a:r>
          </a:p>
          <a:p>
            <a:pPr lvl="1"/>
            <a:r>
              <a:rPr lang="en-US" dirty="0" smtClean="0"/>
              <a:t>Zero documented benefits</a:t>
            </a:r>
          </a:p>
          <a:p>
            <a:pPr lvl="1"/>
            <a:r>
              <a:rPr lang="en-US" dirty="0" smtClean="0"/>
              <a:t>Huge documented costs.</a:t>
            </a:r>
          </a:p>
          <a:p>
            <a:r>
              <a:rPr lang="en-US" dirty="0" smtClean="0"/>
              <a:t>UNODC (non) Paper &amp; WHO: States can and should </a:t>
            </a:r>
            <a:r>
              <a:rPr lang="en-US" dirty="0" err="1" smtClean="0"/>
              <a:t>decrim</a:t>
            </a:r>
            <a:r>
              <a:rPr lang="en-US" dirty="0" smtClean="0"/>
              <a:t>.</a:t>
            </a:r>
          </a:p>
        </p:txBody>
      </p:sp>
      <p:pic>
        <p:nvPicPr>
          <p:cNvPr id="4" name="Picture 3" descr="ideasLogo_EuropeCrisis"/>
          <p:cNvPicPr/>
          <p:nvPr/>
        </p:nvPicPr>
        <p:blipFill>
          <a:blip r:embed="rId2">
            <a:extLst>
              <a:ext uri="{28A0092B-C50C-407E-A947-70E740481C1C}">
                <a14:useLocalDpi xmlns="" xmlns:a14="http://schemas.microsoft.com/office/drawing/2010/main" val="0"/>
              </a:ext>
            </a:extLst>
          </a:blip>
          <a:srcRect/>
          <a:stretch>
            <a:fillRect/>
          </a:stretch>
        </p:blipFill>
        <p:spPr bwMode="auto">
          <a:xfrm>
            <a:off x="6880860" y="0"/>
            <a:ext cx="2263140" cy="652145"/>
          </a:xfrm>
          <a:prstGeom prst="rect">
            <a:avLst/>
          </a:prstGeom>
          <a:noFill/>
          <a:ln>
            <a:noFill/>
          </a:ln>
        </p:spPr>
      </p:pic>
    </p:spTree>
    <p:extLst>
      <p:ext uri="{BB962C8B-B14F-4D97-AF65-F5344CB8AC3E}">
        <p14:creationId xmlns="" xmlns:p14="http://schemas.microsoft.com/office/powerpoint/2010/main" val="1422157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Lessons IV</a:t>
            </a:r>
            <a:endParaRPr lang="en-US" dirty="0"/>
          </a:p>
        </p:txBody>
      </p:sp>
      <p:sp>
        <p:nvSpPr>
          <p:cNvPr id="3" name="Content Placeholder 2"/>
          <p:cNvSpPr>
            <a:spLocks noGrp="1"/>
          </p:cNvSpPr>
          <p:nvPr>
            <p:ph idx="1"/>
          </p:nvPr>
        </p:nvSpPr>
        <p:spPr/>
        <p:txBody>
          <a:bodyPr>
            <a:normAutofit/>
          </a:bodyPr>
          <a:lstStyle/>
          <a:p>
            <a:r>
              <a:rPr lang="en-US" dirty="0" smtClean="0"/>
              <a:t>Role of Multilateralism Has changed.</a:t>
            </a:r>
          </a:p>
          <a:p>
            <a:r>
              <a:rPr lang="en-US" dirty="0" smtClean="0"/>
              <a:t>Era of Enforcement </a:t>
            </a:r>
          </a:p>
          <a:p>
            <a:pPr lvl="1"/>
            <a:r>
              <a:rPr lang="en-US" dirty="0" smtClean="0"/>
              <a:t>Has shifted to</a:t>
            </a:r>
          </a:p>
          <a:p>
            <a:r>
              <a:rPr lang="en-US" dirty="0" smtClean="0"/>
              <a:t>Era of cooperative “policy pluralism” – (LSE Expert Group, 2014).</a:t>
            </a:r>
          </a:p>
          <a:p>
            <a:pPr lvl="2"/>
            <a:endParaRPr lang="en-US" dirty="0" smtClean="0"/>
          </a:p>
          <a:p>
            <a:pPr lvl="1"/>
            <a:endParaRPr lang="en-US" dirty="0"/>
          </a:p>
        </p:txBody>
      </p:sp>
      <p:pic>
        <p:nvPicPr>
          <p:cNvPr id="4" name="Picture 3" descr="ideasLogo_EuropeCrisis"/>
          <p:cNvPicPr/>
          <p:nvPr/>
        </p:nvPicPr>
        <p:blipFill>
          <a:blip r:embed="rId2">
            <a:extLst>
              <a:ext uri="{28A0092B-C50C-407E-A947-70E740481C1C}">
                <a14:useLocalDpi xmlns="" xmlns:a14="http://schemas.microsoft.com/office/drawing/2010/main" val="0"/>
              </a:ext>
            </a:extLst>
          </a:blip>
          <a:srcRect/>
          <a:stretch>
            <a:fillRect/>
          </a:stretch>
        </p:blipFill>
        <p:spPr bwMode="auto">
          <a:xfrm>
            <a:off x="6880860" y="0"/>
            <a:ext cx="2263140" cy="652145"/>
          </a:xfrm>
          <a:prstGeom prst="rect">
            <a:avLst/>
          </a:prstGeom>
          <a:noFill/>
          <a:ln>
            <a:noFill/>
          </a:ln>
        </p:spPr>
      </p:pic>
    </p:spTree>
    <p:extLst>
      <p:ext uri="{BB962C8B-B14F-4D97-AF65-F5344CB8AC3E}">
        <p14:creationId xmlns="" xmlns:p14="http://schemas.microsoft.com/office/powerpoint/2010/main" val="1917298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Lessons V</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Interpretive widening </a:t>
            </a:r>
            <a:r>
              <a:rPr lang="en-US" dirty="0" smtClean="0"/>
              <a:t>and </a:t>
            </a:r>
            <a:r>
              <a:rPr lang="en-US" dirty="0"/>
              <a:t>scope of the drug conventions</a:t>
            </a:r>
            <a:r>
              <a:rPr lang="en-US" dirty="0" smtClean="0"/>
              <a:t>.</a:t>
            </a:r>
          </a:p>
          <a:p>
            <a:pPr lvl="1"/>
            <a:r>
              <a:rPr lang="en-US" dirty="0" smtClean="0"/>
              <a:t>Europe: Absence of obligations to pursue detrimental policies.</a:t>
            </a:r>
            <a:endParaRPr lang="en-US" dirty="0"/>
          </a:p>
          <a:p>
            <a:pPr lvl="1"/>
            <a:r>
              <a:rPr lang="en-US" dirty="0"/>
              <a:t>US State Department Official </a:t>
            </a:r>
            <a:r>
              <a:rPr lang="en-US" dirty="0" smtClean="0"/>
              <a:t>Policy 2014:</a:t>
            </a:r>
          </a:p>
          <a:p>
            <a:pPr lvl="2"/>
            <a:r>
              <a:rPr lang="en-US" dirty="0" smtClean="0">
                <a:solidFill>
                  <a:srgbClr val="0000FF"/>
                </a:solidFill>
              </a:rPr>
              <a:t>“Things have changed since 1961. We must have enough flexibility to incorporate those changes into our policies…to tolerate different national drug policies, to accept the fact that some countries will have very strict drug approaches; other countries will legalize entire categories of drugs”</a:t>
            </a:r>
          </a:p>
          <a:p>
            <a:pPr lvl="1"/>
            <a:r>
              <a:rPr lang="en-US" dirty="0" smtClean="0">
                <a:solidFill>
                  <a:srgbClr val="000000"/>
                </a:solidFill>
              </a:rPr>
              <a:t>Uruguay (and Broader LatAm):</a:t>
            </a:r>
          </a:p>
          <a:p>
            <a:pPr lvl="2"/>
            <a:r>
              <a:rPr lang="en-US" dirty="0" smtClean="0">
                <a:solidFill>
                  <a:srgbClr val="000000"/>
                </a:solidFill>
              </a:rPr>
              <a:t>Supremacy of human rights.</a:t>
            </a:r>
          </a:p>
          <a:p>
            <a:pPr lvl="1"/>
            <a:endParaRPr lang="en-US" dirty="0" smtClean="0"/>
          </a:p>
          <a:p>
            <a:pPr lvl="1"/>
            <a:endParaRPr lang="en-US" dirty="0"/>
          </a:p>
          <a:p>
            <a:endParaRPr lang="en-US" dirty="0"/>
          </a:p>
        </p:txBody>
      </p:sp>
      <p:pic>
        <p:nvPicPr>
          <p:cNvPr id="4" name="Picture 3" descr="ideasLogo_EuropeCrisis"/>
          <p:cNvPicPr/>
          <p:nvPr/>
        </p:nvPicPr>
        <p:blipFill>
          <a:blip r:embed="rId2">
            <a:extLst>
              <a:ext uri="{28A0092B-C50C-407E-A947-70E740481C1C}">
                <a14:useLocalDpi xmlns="" xmlns:a14="http://schemas.microsoft.com/office/drawing/2010/main" val="0"/>
              </a:ext>
            </a:extLst>
          </a:blip>
          <a:srcRect/>
          <a:stretch>
            <a:fillRect/>
          </a:stretch>
        </p:blipFill>
        <p:spPr bwMode="auto">
          <a:xfrm>
            <a:off x="6880860" y="0"/>
            <a:ext cx="2263140" cy="652145"/>
          </a:xfrm>
          <a:prstGeom prst="rect">
            <a:avLst/>
          </a:prstGeom>
          <a:noFill/>
          <a:ln>
            <a:noFill/>
          </a:ln>
        </p:spPr>
      </p:pic>
    </p:spTree>
    <p:extLst>
      <p:ext uri="{BB962C8B-B14F-4D97-AF65-F5344CB8AC3E}">
        <p14:creationId xmlns="" xmlns:p14="http://schemas.microsoft.com/office/powerpoint/2010/main" val="1237846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Lessons VI</a:t>
            </a:r>
            <a:endParaRPr lang="en-US" dirty="0"/>
          </a:p>
        </p:txBody>
      </p:sp>
      <p:sp>
        <p:nvSpPr>
          <p:cNvPr id="3" name="Content Placeholder 2"/>
          <p:cNvSpPr>
            <a:spLocks noGrp="1"/>
          </p:cNvSpPr>
          <p:nvPr>
            <p:ph idx="1"/>
          </p:nvPr>
        </p:nvSpPr>
        <p:spPr/>
        <p:txBody>
          <a:bodyPr>
            <a:normAutofit fontScale="92500"/>
          </a:bodyPr>
          <a:lstStyle/>
          <a:p>
            <a:r>
              <a:rPr lang="en-US" dirty="0" smtClean="0"/>
              <a:t>Legal Regulatory Frameworks important debate.</a:t>
            </a:r>
          </a:p>
          <a:p>
            <a:r>
              <a:rPr lang="en-US" dirty="0" smtClean="0"/>
              <a:t>Legalise </a:t>
            </a:r>
            <a:r>
              <a:rPr lang="en-US" dirty="0"/>
              <a:t>vs. prohibitionist dichotomy past</a:t>
            </a:r>
            <a:r>
              <a:rPr lang="en-US" dirty="0" smtClean="0"/>
              <a:t>.</a:t>
            </a:r>
          </a:p>
          <a:p>
            <a:pPr lvl="1"/>
            <a:r>
              <a:rPr lang="en-US" dirty="0" smtClean="0"/>
              <a:t>UN shifted back to roots in global regulatory regime.</a:t>
            </a:r>
            <a:endParaRPr lang="en-US" dirty="0"/>
          </a:p>
          <a:p>
            <a:pPr lvl="1"/>
            <a:r>
              <a:rPr lang="en-US" dirty="0" smtClean="0"/>
              <a:t>Variants of regulation possible:</a:t>
            </a:r>
            <a:r>
              <a:rPr lang="en-US" dirty="0"/>
              <a:t> </a:t>
            </a:r>
            <a:r>
              <a:rPr lang="en-US" dirty="0" smtClean="0"/>
              <a:t>Parts of commodity chain; Grey markets; targeted enforcement.</a:t>
            </a:r>
          </a:p>
          <a:p>
            <a:pPr lvl="1"/>
            <a:r>
              <a:rPr lang="en-US" dirty="0" smtClean="0"/>
              <a:t>E.g. Europe: De </a:t>
            </a:r>
            <a:r>
              <a:rPr lang="en-US" dirty="0"/>
              <a:t>Facto cannabis regulation possible via decriminalisation </a:t>
            </a:r>
            <a:r>
              <a:rPr lang="en-US" dirty="0">
                <a:sym typeface="Wingdings"/>
              </a:rPr>
              <a:t> e.g. Spain</a:t>
            </a:r>
            <a:r>
              <a:rPr lang="en-US" dirty="0" smtClean="0">
                <a:sym typeface="Wingdings"/>
              </a:rPr>
              <a:t>.</a:t>
            </a:r>
          </a:p>
          <a:p>
            <a:pPr lvl="2"/>
            <a:r>
              <a:rPr lang="en-US" dirty="0" smtClean="0">
                <a:sym typeface="Wingdings"/>
              </a:rPr>
              <a:t>Vs. US: Commericalisation Question</a:t>
            </a:r>
          </a:p>
          <a:p>
            <a:pPr lvl="2"/>
            <a:r>
              <a:rPr lang="en-US" dirty="0" smtClean="0">
                <a:sym typeface="Wingdings"/>
              </a:rPr>
              <a:t>Vs. Jamaica: Profit retention; distribution.</a:t>
            </a:r>
          </a:p>
          <a:p>
            <a:endParaRPr lang="en-US" dirty="0"/>
          </a:p>
        </p:txBody>
      </p:sp>
      <p:pic>
        <p:nvPicPr>
          <p:cNvPr id="4" name="Picture 3" descr="ideasLogo_EuropeCrisis"/>
          <p:cNvPicPr/>
          <p:nvPr/>
        </p:nvPicPr>
        <p:blipFill>
          <a:blip r:embed="rId2">
            <a:extLst>
              <a:ext uri="{28A0092B-C50C-407E-A947-70E740481C1C}">
                <a14:useLocalDpi xmlns="" xmlns:a14="http://schemas.microsoft.com/office/drawing/2010/main" val="0"/>
              </a:ext>
            </a:extLst>
          </a:blip>
          <a:srcRect/>
          <a:stretch>
            <a:fillRect/>
          </a:stretch>
        </p:blipFill>
        <p:spPr bwMode="auto">
          <a:xfrm>
            <a:off x="6880860" y="0"/>
            <a:ext cx="2263140" cy="652145"/>
          </a:xfrm>
          <a:prstGeom prst="rect">
            <a:avLst/>
          </a:prstGeom>
          <a:noFill/>
          <a:ln>
            <a:noFill/>
          </a:ln>
        </p:spPr>
      </p:pic>
    </p:spTree>
    <p:extLst>
      <p:ext uri="{BB962C8B-B14F-4D97-AF65-F5344CB8AC3E}">
        <p14:creationId xmlns="" xmlns:p14="http://schemas.microsoft.com/office/powerpoint/2010/main" val="1806778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Lessons VII</a:t>
            </a:r>
            <a:endParaRPr lang="en-US" dirty="0"/>
          </a:p>
        </p:txBody>
      </p:sp>
      <p:sp>
        <p:nvSpPr>
          <p:cNvPr id="3" name="Content Placeholder 2"/>
          <p:cNvSpPr>
            <a:spLocks noGrp="1"/>
          </p:cNvSpPr>
          <p:nvPr>
            <p:ph idx="1"/>
          </p:nvPr>
        </p:nvSpPr>
        <p:spPr/>
        <p:txBody>
          <a:bodyPr/>
          <a:lstStyle/>
          <a:p>
            <a:r>
              <a:rPr lang="en-US" dirty="0">
                <a:sym typeface="Wingdings"/>
              </a:rPr>
              <a:t>Spectrum of non-prohibitionist policies: Alcohol model legalisation one spectrum; “War on Drugs” uniform prohibitionism other end. (Kleiman, 2014).</a:t>
            </a:r>
          </a:p>
          <a:p>
            <a:r>
              <a:rPr lang="en-US" dirty="0">
                <a:sym typeface="Wingdings"/>
              </a:rPr>
              <a:t>Debate coming to Ireland…Models exist and proliferating.</a:t>
            </a:r>
          </a:p>
          <a:p>
            <a:r>
              <a:rPr lang="en-US" dirty="0">
                <a:solidFill>
                  <a:srgbClr val="FF0000"/>
                </a:solidFill>
                <a:sym typeface="Wingdings"/>
              </a:rPr>
              <a:t>Think outside prohibitionist framework.</a:t>
            </a:r>
            <a:endParaRPr lang="en-US" dirty="0">
              <a:solidFill>
                <a:srgbClr val="FF0000"/>
              </a:solidFill>
            </a:endParaRPr>
          </a:p>
          <a:p>
            <a:pPr marL="0" indent="0">
              <a:buNone/>
            </a:pPr>
            <a:endParaRPr lang="en-US" dirty="0"/>
          </a:p>
        </p:txBody>
      </p:sp>
    </p:spTree>
    <p:extLst>
      <p:ext uri="{BB962C8B-B14F-4D97-AF65-F5344CB8AC3E}">
        <p14:creationId xmlns="" xmlns:p14="http://schemas.microsoft.com/office/powerpoint/2010/main" val="2198697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229</TotalTime>
  <Words>627</Words>
  <Application>Microsoft Office PowerPoint</Application>
  <PresentationFormat>On-screen Show (4:3)</PresentationFormat>
  <Paragraphs>72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Ireland and International Drug Policy: Lessons and Leadership.</vt:lpstr>
      <vt:lpstr>History: Europe and the Evolution of International Control</vt:lpstr>
      <vt:lpstr>International Lessons I</vt:lpstr>
      <vt:lpstr>International Lessons II</vt:lpstr>
      <vt:lpstr>International Lessons III</vt:lpstr>
      <vt:lpstr>International Lessons IV</vt:lpstr>
      <vt:lpstr>International Lessons V</vt:lpstr>
      <vt:lpstr>International Lessons VI</vt:lpstr>
      <vt:lpstr>International Lessons VII</vt:lpstr>
      <vt:lpstr>Takeaway &amp; Strategic Implications</vt:lpstr>
      <vt:lpstr>Thank you!</vt:lpstr>
    </vt:vector>
  </TitlesOfParts>
  <Company>LSE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Collins</dc:creator>
  <cp:lastModifiedBy>Anna</cp:lastModifiedBy>
  <cp:revision>21</cp:revision>
  <dcterms:created xsi:type="dcterms:W3CDTF">2015-11-09T10:04:06Z</dcterms:created>
  <dcterms:modified xsi:type="dcterms:W3CDTF">2015-11-11T13:54:34Z</dcterms:modified>
</cp:coreProperties>
</file>