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4"/>
  </p:notesMasterIdLst>
  <p:sldIdLst>
    <p:sldId id="256" r:id="rId2"/>
    <p:sldId id="301" r:id="rId3"/>
    <p:sldId id="302" r:id="rId4"/>
    <p:sldId id="303" r:id="rId5"/>
    <p:sldId id="286" r:id="rId6"/>
    <p:sldId id="287" r:id="rId7"/>
    <p:sldId id="288" r:id="rId8"/>
    <p:sldId id="290" r:id="rId9"/>
    <p:sldId id="291" r:id="rId10"/>
    <p:sldId id="289" r:id="rId11"/>
    <p:sldId id="306" r:id="rId12"/>
    <p:sldId id="292" r:id="rId13"/>
    <p:sldId id="293" r:id="rId14"/>
    <p:sldId id="294" r:id="rId15"/>
    <p:sldId id="295" r:id="rId16"/>
    <p:sldId id="297" r:id="rId17"/>
    <p:sldId id="298" r:id="rId18"/>
    <p:sldId id="299" r:id="rId19"/>
    <p:sldId id="300" r:id="rId20"/>
    <p:sldId id="310" r:id="rId21"/>
    <p:sldId id="311" r:id="rId22"/>
    <p:sldId id="312" r:id="rId23"/>
    <p:sldId id="313" r:id="rId24"/>
    <p:sldId id="314" r:id="rId25"/>
    <p:sldId id="315" r:id="rId26"/>
    <p:sldId id="316" r:id="rId27"/>
    <p:sldId id="317" r:id="rId28"/>
    <p:sldId id="318" r:id="rId29"/>
    <p:sldId id="319" r:id="rId30"/>
    <p:sldId id="322" r:id="rId31"/>
    <p:sldId id="321" r:id="rId32"/>
    <p:sldId id="261"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6600"/>
    <a:srgbClr val="FF3300"/>
    <a:srgbClr val="FFFF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03" autoAdjust="0"/>
    <p:restoredTop sz="94658" autoAdjust="0"/>
  </p:normalViewPr>
  <p:slideViewPr>
    <p:cSldViewPr>
      <p:cViewPr>
        <p:scale>
          <a:sx n="80" d="100"/>
          <a:sy n="80" d="100"/>
        </p:scale>
        <p:origin x="-103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0F54A3-D062-424F-8832-C0FD35A7F0C3}" type="datetimeFigureOut">
              <a:rPr lang="en-IE" smtClean="0"/>
              <a:pPr/>
              <a:t>23/11/2015</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D527B8-21CE-42E7-957B-269834AE80B0}" type="slidenum">
              <a:rPr lang="en-IE" smtClean="0"/>
              <a:pPr/>
              <a:t>‹#›</a:t>
            </a:fld>
            <a:endParaRPr lang="en-IE"/>
          </a:p>
        </p:txBody>
      </p:sp>
    </p:spTree>
    <p:extLst>
      <p:ext uri="{BB962C8B-B14F-4D97-AF65-F5344CB8AC3E}">
        <p14:creationId xmlns="" xmlns:p14="http://schemas.microsoft.com/office/powerpoint/2010/main" val="34624828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1ED527B8-21CE-42E7-957B-269834AE80B0}" type="slidenum">
              <a:rPr lang="en-IE" smtClean="0"/>
              <a:pPr/>
              <a:t>10</a:t>
            </a:fld>
            <a:endParaRPr lang="en-IE"/>
          </a:p>
        </p:txBody>
      </p:sp>
    </p:spTree>
    <p:extLst>
      <p:ext uri="{BB962C8B-B14F-4D97-AF65-F5344CB8AC3E}">
        <p14:creationId xmlns="" xmlns:p14="http://schemas.microsoft.com/office/powerpoint/2010/main" val="2516732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1250CC02-C8C7-4F4A-BBCD-BB8D0E5D138B}" type="datetimeFigureOut">
              <a:rPr lang="en-IE" smtClean="0"/>
              <a:pPr/>
              <a:t>23/11/2015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D53CDD7-FB0C-422D-A892-2A900BDCADCA}" type="slidenum">
              <a:rPr lang="en-IE" smtClean="0"/>
              <a:pPr/>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1250CC02-C8C7-4F4A-BBCD-BB8D0E5D138B}" type="datetimeFigureOut">
              <a:rPr lang="en-IE" smtClean="0"/>
              <a:pPr/>
              <a:t>23/11/2015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D53CDD7-FB0C-422D-A892-2A900BDCADCA}"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1250CC02-C8C7-4F4A-BBCD-BB8D0E5D138B}" type="datetimeFigureOut">
              <a:rPr lang="en-IE" smtClean="0"/>
              <a:pPr/>
              <a:t>23/11/2015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D53CDD7-FB0C-422D-A892-2A900BDCADCA}"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1250CC02-C8C7-4F4A-BBCD-BB8D0E5D138B}" type="datetimeFigureOut">
              <a:rPr lang="en-IE" smtClean="0"/>
              <a:pPr/>
              <a:t>23/11/2015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D53CDD7-FB0C-422D-A892-2A900BDCADCA}" type="slidenum">
              <a:rPr lang="en-IE" smtClean="0"/>
              <a:pPr/>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50CC02-C8C7-4F4A-BBCD-BB8D0E5D138B}" type="datetimeFigureOut">
              <a:rPr lang="en-IE" smtClean="0"/>
              <a:pPr/>
              <a:t>23/11/2015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D53CDD7-FB0C-422D-A892-2A900BDCADCA}" type="slidenum">
              <a:rPr lang="en-IE" smtClean="0"/>
              <a:pPr/>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1250CC02-C8C7-4F4A-BBCD-BB8D0E5D138B}" type="datetimeFigureOut">
              <a:rPr lang="en-IE" smtClean="0"/>
              <a:pPr/>
              <a:t>23/11/2015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7D53CDD7-FB0C-422D-A892-2A900BDCADCA}" type="slidenum">
              <a:rPr lang="en-IE" smtClean="0"/>
              <a:pPr/>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1250CC02-C8C7-4F4A-BBCD-BB8D0E5D138B}" type="datetimeFigureOut">
              <a:rPr lang="en-IE" smtClean="0"/>
              <a:pPr/>
              <a:t>23/11/2015</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7D53CDD7-FB0C-422D-A892-2A900BDCADCA}" type="slidenum">
              <a:rPr lang="en-IE" smtClean="0"/>
              <a:pPr/>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1250CC02-C8C7-4F4A-BBCD-BB8D0E5D138B}" type="datetimeFigureOut">
              <a:rPr lang="en-IE" smtClean="0"/>
              <a:pPr/>
              <a:t>23/11/2015</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7D53CDD7-FB0C-422D-A892-2A900BDCADCA}" type="slidenum">
              <a:rPr lang="en-IE" smtClean="0"/>
              <a:pPr/>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50CC02-C8C7-4F4A-BBCD-BB8D0E5D138B}" type="datetimeFigureOut">
              <a:rPr lang="en-IE" smtClean="0"/>
              <a:pPr/>
              <a:t>23/11/2015</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7D53CDD7-FB0C-422D-A892-2A900BDCADCA}"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50CC02-C8C7-4F4A-BBCD-BB8D0E5D138B}" type="datetimeFigureOut">
              <a:rPr lang="en-IE" smtClean="0"/>
              <a:pPr/>
              <a:t>23/11/2015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7D53CDD7-FB0C-422D-A892-2A900BDCADCA}" type="slidenum">
              <a:rPr lang="en-IE" smtClean="0"/>
              <a:pPr/>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50CC02-C8C7-4F4A-BBCD-BB8D0E5D138B}" type="datetimeFigureOut">
              <a:rPr lang="en-IE" smtClean="0"/>
              <a:pPr/>
              <a:t>23/11/2015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7D53CDD7-FB0C-422D-A892-2A900BDCADCA}" type="slidenum">
              <a:rPr lang="en-IE" smtClean="0"/>
              <a:pPr/>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50CC02-C8C7-4F4A-BBCD-BB8D0E5D138B}" type="datetimeFigureOut">
              <a:rPr lang="en-IE" smtClean="0"/>
              <a:pPr/>
              <a:t>23/11/2015</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3CDD7-FB0C-422D-A892-2A900BDCADCA}" type="slidenum">
              <a:rPr lang="en-IE" smtClean="0"/>
              <a:pPr/>
              <a:t>‹#›</a:t>
            </a:fld>
            <a:endParaRPr lang="en-IE"/>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1"/>
            <a:ext cx="9143999" cy="6857999"/>
          </a:xfrm>
          <a:prstGeom prst="rect">
            <a:avLst/>
          </a:prstGeom>
          <a:noFill/>
          <a:ln w="9525">
            <a:noFill/>
            <a:miter lim="800000"/>
            <a:headEnd/>
            <a:tailEnd/>
          </a:ln>
        </p:spPr>
      </p:pic>
      <p:sp>
        <p:nvSpPr>
          <p:cNvPr id="3" name="Subtitle 2"/>
          <p:cNvSpPr>
            <a:spLocks noGrp="1"/>
          </p:cNvSpPr>
          <p:nvPr>
            <p:ph type="subTitle" idx="1"/>
          </p:nvPr>
        </p:nvSpPr>
        <p:spPr>
          <a:xfrm>
            <a:off x="467544" y="692696"/>
            <a:ext cx="8352928" cy="3840832"/>
          </a:xfrm>
          <a:noFill/>
        </p:spPr>
        <p:txBody>
          <a:bodyPr>
            <a:normAutofit/>
          </a:bodyPr>
          <a:lstStyle/>
          <a:p>
            <a:r>
              <a:rPr lang="en-IE" sz="5400" b="1" dirty="0" smtClean="0">
                <a:solidFill>
                  <a:schemeClr val="accent4">
                    <a:lumMod val="20000"/>
                    <a:lumOff val="80000"/>
                  </a:schemeClr>
                </a:solidFill>
                <a:latin typeface="Calibri" pitchFamily="34" charset="0"/>
              </a:rPr>
              <a:t>Drug-Related Intimidation and Community Violence in Drugs Task Force Areas</a:t>
            </a:r>
          </a:p>
        </p:txBody>
      </p:sp>
      <p:sp>
        <p:nvSpPr>
          <p:cNvPr id="14" name="Rectangle 13"/>
          <p:cNvSpPr/>
          <p:nvPr/>
        </p:nvSpPr>
        <p:spPr>
          <a:xfrm>
            <a:off x="0" y="5085184"/>
            <a:ext cx="9144000" cy="136815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2057" name="Picture 9"/>
          <p:cNvPicPr>
            <a:picLocks noChangeAspect="1" noChangeArrowheads="1"/>
          </p:cNvPicPr>
          <p:nvPr/>
        </p:nvPicPr>
        <p:blipFill>
          <a:blip r:embed="rId3" cstate="print"/>
          <a:srcRect/>
          <a:stretch>
            <a:fillRect/>
          </a:stretch>
        </p:blipFill>
        <p:spPr bwMode="auto">
          <a:xfrm>
            <a:off x="179512" y="5129576"/>
            <a:ext cx="5112568" cy="128072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1115616" y="636771"/>
            <a:ext cx="7231712" cy="5747057"/>
          </a:xfrm>
        </p:spPr>
      </p:pic>
      <p:sp>
        <p:nvSpPr>
          <p:cNvPr id="6" name="TextBox 5"/>
          <p:cNvSpPr txBox="1"/>
          <p:nvPr/>
        </p:nvSpPr>
        <p:spPr>
          <a:xfrm>
            <a:off x="395536" y="260648"/>
            <a:ext cx="8496944" cy="461665"/>
          </a:xfrm>
          <a:prstGeom prst="rect">
            <a:avLst/>
          </a:prstGeom>
          <a:noFill/>
        </p:spPr>
        <p:txBody>
          <a:bodyPr wrap="square" rtlCol="0">
            <a:spAutoFit/>
          </a:bodyPr>
          <a:lstStyle/>
          <a:p>
            <a:pPr algn="ctr"/>
            <a:r>
              <a:rPr lang="en-IE" sz="2400" b="1" dirty="0" smtClean="0"/>
              <a:t>Q7. Nature of the incidents:</a:t>
            </a:r>
            <a:endParaRPr lang="en-IE" sz="2400" b="1" dirty="0"/>
          </a:p>
        </p:txBody>
      </p:sp>
      <p:sp>
        <p:nvSpPr>
          <p:cNvPr id="4" name="TextBox 3"/>
          <p:cNvSpPr txBox="1"/>
          <p:nvPr/>
        </p:nvSpPr>
        <p:spPr>
          <a:xfrm>
            <a:off x="2483768" y="878497"/>
            <a:ext cx="792088" cy="369332"/>
          </a:xfrm>
          <a:prstGeom prst="rect">
            <a:avLst/>
          </a:prstGeom>
          <a:noFill/>
        </p:spPr>
        <p:txBody>
          <a:bodyPr wrap="square" rtlCol="0">
            <a:spAutoFit/>
          </a:bodyPr>
          <a:lstStyle/>
          <a:p>
            <a:r>
              <a:rPr lang="en-IE" b="1" dirty="0" smtClean="0"/>
              <a:t>76%</a:t>
            </a:r>
            <a:endParaRPr lang="en-IE" b="1" dirty="0"/>
          </a:p>
        </p:txBody>
      </p:sp>
      <p:sp>
        <p:nvSpPr>
          <p:cNvPr id="5" name="TextBox 4"/>
          <p:cNvSpPr txBox="1"/>
          <p:nvPr/>
        </p:nvSpPr>
        <p:spPr>
          <a:xfrm>
            <a:off x="2483768" y="1484784"/>
            <a:ext cx="792088" cy="369332"/>
          </a:xfrm>
          <a:prstGeom prst="rect">
            <a:avLst/>
          </a:prstGeom>
          <a:noFill/>
        </p:spPr>
        <p:txBody>
          <a:bodyPr wrap="square" rtlCol="0">
            <a:spAutoFit/>
          </a:bodyPr>
          <a:lstStyle/>
          <a:p>
            <a:r>
              <a:rPr lang="en-IE" b="1" dirty="0" smtClean="0"/>
              <a:t>46%</a:t>
            </a:r>
            <a:endParaRPr lang="en-IE" b="1" dirty="0"/>
          </a:p>
        </p:txBody>
      </p:sp>
      <p:sp>
        <p:nvSpPr>
          <p:cNvPr id="8" name="TextBox 7"/>
          <p:cNvSpPr txBox="1"/>
          <p:nvPr/>
        </p:nvSpPr>
        <p:spPr>
          <a:xfrm>
            <a:off x="2483768" y="2060848"/>
            <a:ext cx="792088" cy="369332"/>
          </a:xfrm>
          <a:prstGeom prst="rect">
            <a:avLst/>
          </a:prstGeom>
          <a:noFill/>
        </p:spPr>
        <p:txBody>
          <a:bodyPr wrap="square" rtlCol="0">
            <a:spAutoFit/>
          </a:bodyPr>
          <a:lstStyle/>
          <a:p>
            <a:r>
              <a:rPr lang="en-IE" b="1" dirty="0" smtClean="0"/>
              <a:t>32%</a:t>
            </a:r>
            <a:endParaRPr lang="en-IE" b="1" dirty="0"/>
          </a:p>
        </p:txBody>
      </p:sp>
      <p:sp>
        <p:nvSpPr>
          <p:cNvPr id="9" name="TextBox 8"/>
          <p:cNvSpPr txBox="1"/>
          <p:nvPr/>
        </p:nvSpPr>
        <p:spPr>
          <a:xfrm>
            <a:off x="2483768" y="2647945"/>
            <a:ext cx="792088" cy="369332"/>
          </a:xfrm>
          <a:prstGeom prst="rect">
            <a:avLst/>
          </a:prstGeom>
          <a:noFill/>
        </p:spPr>
        <p:txBody>
          <a:bodyPr wrap="square" rtlCol="0">
            <a:spAutoFit/>
          </a:bodyPr>
          <a:lstStyle/>
          <a:p>
            <a:r>
              <a:rPr lang="en-IE" b="1" dirty="0"/>
              <a:t>6</a:t>
            </a:r>
            <a:r>
              <a:rPr lang="en-IE" b="1" dirty="0" smtClean="0"/>
              <a:t>%</a:t>
            </a:r>
            <a:endParaRPr lang="en-IE" b="1" dirty="0"/>
          </a:p>
        </p:txBody>
      </p:sp>
      <p:sp>
        <p:nvSpPr>
          <p:cNvPr id="10" name="TextBox 9"/>
          <p:cNvSpPr txBox="1"/>
          <p:nvPr/>
        </p:nvSpPr>
        <p:spPr>
          <a:xfrm>
            <a:off x="2483768" y="3224009"/>
            <a:ext cx="792088" cy="369332"/>
          </a:xfrm>
          <a:prstGeom prst="rect">
            <a:avLst/>
          </a:prstGeom>
          <a:noFill/>
        </p:spPr>
        <p:txBody>
          <a:bodyPr wrap="square" rtlCol="0">
            <a:spAutoFit/>
          </a:bodyPr>
          <a:lstStyle/>
          <a:p>
            <a:r>
              <a:rPr lang="en-IE" b="1" dirty="0" smtClean="0"/>
              <a:t>10%</a:t>
            </a:r>
            <a:endParaRPr lang="en-IE" b="1" dirty="0"/>
          </a:p>
        </p:txBody>
      </p:sp>
      <p:sp>
        <p:nvSpPr>
          <p:cNvPr id="11" name="TextBox 10"/>
          <p:cNvSpPr txBox="1"/>
          <p:nvPr/>
        </p:nvSpPr>
        <p:spPr>
          <a:xfrm>
            <a:off x="2483768" y="3827190"/>
            <a:ext cx="792088" cy="369332"/>
          </a:xfrm>
          <a:prstGeom prst="rect">
            <a:avLst/>
          </a:prstGeom>
          <a:noFill/>
        </p:spPr>
        <p:txBody>
          <a:bodyPr wrap="square" rtlCol="0">
            <a:spAutoFit/>
          </a:bodyPr>
          <a:lstStyle/>
          <a:p>
            <a:r>
              <a:rPr lang="en-IE" b="1" dirty="0" smtClean="0"/>
              <a:t>9%</a:t>
            </a:r>
            <a:endParaRPr lang="en-IE" b="1" dirty="0"/>
          </a:p>
        </p:txBody>
      </p:sp>
      <p:sp>
        <p:nvSpPr>
          <p:cNvPr id="12" name="TextBox 11"/>
          <p:cNvSpPr txBox="1"/>
          <p:nvPr/>
        </p:nvSpPr>
        <p:spPr>
          <a:xfrm>
            <a:off x="2462975" y="4497570"/>
            <a:ext cx="792088" cy="369332"/>
          </a:xfrm>
          <a:prstGeom prst="rect">
            <a:avLst/>
          </a:prstGeom>
          <a:noFill/>
        </p:spPr>
        <p:txBody>
          <a:bodyPr wrap="square" rtlCol="0">
            <a:spAutoFit/>
          </a:bodyPr>
          <a:lstStyle/>
          <a:p>
            <a:r>
              <a:rPr lang="en-IE" b="1" dirty="0" smtClean="0"/>
              <a:t>  1%</a:t>
            </a:r>
            <a:endParaRPr lang="en-IE" b="1" dirty="0"/>
          </a:p>
        </p:txBody>
      </p:sp>
      <p:sp>
        <p:nvSpPr>
          <p:cNvPr id="13" name="TextBox 12"/>
          <p:cNvSpPr txBox="1"/>
          <p:nvPr/>
        </p:nvSpPr>
        <p:spPr>
          <a:xfrm>
            <a:off x="2555776" y="5134884"/>
            <a:ext cx="792088" cy="369332"/>
          </a:xfrm>
          <a:prstGeom prst="rect">
            <a:avLst/>
          </a:prstGeom>
          <a:noFill/>
        </p:spPr>
        <p:txBody>
          <a:bodyPr wrap="square" rtlCol="0">
            <a:spAutoFit/>
          </a:bodyPr>
          <a:lstStyle/>
          <a:p>
            <a:r>
              <a:rPr lang="en-IE" b="1" dirty="0" smtClean="0"/>
              <a:t>1%</a:t>
            </a:r>
            <a:endParaRPr lang="en-IE" b="1" dirty="0"/>
          </a:p>
        </p:txBody>
      </p:sp>
      <p:sp>
        <p:nvSpPr>
          <p:cNvPr id="14" name="TextBox 13"/>
          <p:cNvSpPr txBox="1"/>
          <p:nvPr/>
        </p:nvSpPr>
        <p:spPr>
          <a:xfrm>
            <a:off x="2555776" y="5710948"/>
            <a:ext cx="792088" cy="369332"/>
          </a:xfrm>
          <a:prstGeom prst="rect">
            <a:avLst/>
          </a:prstGeom>
          <a:noFill/>
        </p:spPr>
        <p:txBody>
          <a:bodyPr wrap="square" rtlCol="0">
            <a:spAutoFit/>
          </a:bodyPr>
          <a:lstStyle/>
          <a:p>
            <a:r>
              <a:rPr lang="en-IE" b="1" dirty="0" smtClean="0"/>
              <a:t>1%</a:t>
            </a:r>
            <a:endParaRPr lang="en-IE"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a:buNone/>
            </a:pPr>
            <a:endParaRPr lang="en-IE" sz="1600" dirty="0"/>
          </a:p>
          <a:p>
            <a:r>
              <a:rPr lang="en-IE" sz="2400" b="1" dirty="0"/>
              <a:t>Escalation from verbal to </a:t>
            </a:r>
            <a:r>
              <a:rPr lang="en-IE" sz="2400" b="1" dirty="0" smtClean="0"/>
              <a:t>physical</a:t>
            </a:r>
          </a:p>
          <a:p>
            <a:pPr>
              <a:buNone/>
            </a:pPr>
            <a:endParaRPr lang="en-IE" sz="2400" b="1" dirty="0"/>
          </a:p>
          <a:p>
            <a:r>
              <a:rPr lang="en-IE" sz="2400" b="1" dirty="0"/>
              <a:t>Repeated incidents go on for </a:t>
            </a:r>
            <a:r>
              <a:rPr lang="en-IE" sz="2400" b="1" dirty="0" smtClean="0"/>
              <a:t>months</a:t>
            </a:r>
          </a:p>
          <a:p>
            <a:pPr>
              <a:buNone/>
            </a:pPr>
            <a:endParaRPr lang="en-IE" sz="2400" b="1" dirty="0"/>
          </a:p>
          <a:p>
            <a:r>
              <a:rPr lang="en-IE" sz="2400" b="1" dirty="0"/>
              <a:t>A campaign of terror that causes stress and despair for </a:t>
            </a:r>
            <a:r>
              <a:rPr lang="en-IE" sz="2400" b="1" dirty="0" smtClean="0"/>
              <a:t>families</a:t>
            </a:r>
          </a:p>
          <a:p>
            <a:pPr>
              <a:buNone/>
            </a:pPr>
            <a:endParaRPr lang="en-IE" sz="2400" b="1" dirty="0"/>
          </a:p>
          <a:p>
            <a:r>
              <a:rPr lang="en-IE" sz="2400" b="1" dirty="0"/>
              <a:t>Puts great strain on project workers who are doing a difficult job with lack of </a:t>
            </a:r>
            <a:r>
              <a:rPr lang="en-IE" sz="2400" b="1" dirty="0" smtClean="0"/>
              <a:t>resources</a:t>
            </a:r>
          </a:p>
          <a:p>
            <a:pPr>
              <a:buNone/>
            </a:pPr>
            <a:endParaRPr lang="en-IE" sz="2400" b="1" dirty="0"/>
          </a:p>
          <a:p>
            <a:r>
              <a:rPr lang="en-IE" sz="2400" b="1" dirty="0"/>
              <a:t>Coercion and entrapment: assisting dealers activities, storing and delivering drugs and weapons</a:t>
            </a:r>
          </a:p>
          <a:p>
            <a:endParaRPr lang="en-IE" sz="1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683568" y="951693"/>
            <a:ext cx="7801015" cy="4747882"/>
          </a:xfrm>
          <a:prstGeom prst="rect">
            <a:avLst/>
          </a:prstGeom>
        </p:spPr>
      </p:pic>
      <p:sp>
        <p:nvSpPr>
          <p:cNvPr id="5" name="TextBox 4"/>
          <p:cNvSpPr txBox="1"/>
          <p:nvPr/>
        </p:nvSpPr>
        <p:spPr>
          <a:xfrm>
            <a:off x="539552" y="188640"/>
            <a:ext cx="8280920" cy="461665"/>
          </a:xfrm>
          <a:prstGeom prst="rect">
            <a:avLst/>
          </a:prstGeom>
          <a:noFill/>
        </p:spPr>
        <p:txBody>
          <a:bodyPr wrap="square" rtlCol="0">
            <a:spAutoFit/>
          </a:bodyPr>
          <a:lstStyle/>
          <a:p>
            <a:pPr algn="ctr"/>
            <a:r>
              <a:rPr lang="en-IE" sz="2400" b="1" dirty="0" smtClean="0"/>
              <a:t>Q.10 – If drug-related, how much money was involved? </a:t>
            </a:r>
            <a:endParaRPr lang="en-IE" sz="2400" b="1" dirty="0"/>
          </a:p>
        </p:txBody>
      </p:sp>
      <p:sp>
        <p:nvSpPr>
          <p:cNvPr id="6" name="TextBox 5"/>
          <p:cNvSpPr txBox="1"/>
          <p:nvPr/>
        </p:nvSpPr>
        <p:spPr>
          <a:xfrm>
            <a:off x="2195736" y="1124744"/>
            <a:ext cx="648072" cy="369332"/>
          </a:xfrm>
          <a:prstGeom prst="rect">
            <a:avLst/>
          </a:prstGeom>
          <a:noFill/>
        </p:spPr>
        <p:txBody>
          <a:bodyPr wrap="square" rtlCol="0">
            <a:spAutoFit/>
          </a:bodyPr>
          <a:lstStyle/>
          <a:p>
            <a:r>
              <a:rPr lang="en-IE" b="1" dirty="0" smtClean="0"/>
              <a:t>3%</a:t>
            </a:r>
            <a:endParaRPr lang="en-IE" b="1" dirty="0"/>
          </a:p>
        </p:txBody>
      </p:sp>
      <p:sp>
        <p:nvSpPr>
          <p:cNvPr id="7" name="TextBox 6"/>
          <p:cNvSpPr txBox="1"/>
          <p:nvPr/>
        </p:nvSpPr>
        <p:spPr>
          <a:xfrm>
            <a:off x="2195736" y="1772816"/>
            <a:ext cx="648072" cy="369332"/>
          </a:xfrm>
          <a:prstGeom prst="rect">
            <a:avLst/>
          </a:prstGeom>
          <a:noFill/>
        </p:spPr>
        <p:txBody>
          <a:bodyPr wrap="square" rtlCol="0">
            <a:spAutoFit/>
          </a:bodyPr>
          <a:lstStyle/>
          <a:p>
            <a:r>
              <a:rPr lang="en-IE" b="1" dirty="0" smtClean="0"/>
              <a:t>18%</a:t>
            </a:r>
            <a:endParaRPr lang="en-IE" b="1" dirty="0"/>
          </a:p>
        </p:txBody>
      </p:sp>
      <p:sp>
        <p:nvSpPr>
          <p:cNvPr id="8" name="TextBox 7"/>
          <p:cNvSpPr txBox="1"/>
          <p:nvPr/>
        </p:nvSpPr>
        <p:spPr>
          <a:xfrm>
            <a:off x="2195736" y="2492896"/>
            <a:ext cx="648072" cy="369332"/>
          </a:xfrm>
          <a:prstGeom prst="rect">
            <a:avLst/>
          </a:prstGeom>
          <a:noFill/>
        </p:spPr>
        <p:txBody>
          <a:bodyPr wrap="square" rtlCol="0">
            <a:spAutoFit/>
          </a:bodyPr>
          <a:lstStyle/>
          <a:p>
            <a:r>
              <a:rPr lang="en-IE" b="1" dirty="0" smtClean="0"/>
              <a:t>21%</a:t>
            </a:r>
            <a:endParaRPr lang="en-IE" b="1" dirty="0"/>
          </a:p>
        </p:txBody>
      </p:sp>
      <p:sp>
        <p:nvSpPr>
          <p:cNvPr id="9" name="TextBox 8"/>
          <p:cNvSpPr txBox="1"/>
          <p:nvPr/>
        </p:nvSpPr>
        <p:spPr>
          <a:xfrm>
            <a:off x="2195736" y="3140968"/>
            <a:ext cx="648072" cy="369332"/>
          </a:xfrm>
          <a:prstGeom prst="rect">
            <a:avLst/>
          </a:prstGeom>
          <a:noFill/>
        </p:spPr>
        <p:txBody>
          <a:bodyPr wrap="square" rtlCol="0">
            <a:spAutoFit/>
          </a:bodyPr>
          <a:lstStyle/>
          <a:p>
            <a:r>
              <a:rPr lang="en-IE" b="1" dirty="0" smtClean="0"/>
              <a:t>26%</a:t>
            </a:r>
            <a:endParaRPr lang="en-IE" b="1" dirty="0"/>
          </a:p>
        </p:txBody>
      </p:sp>
      <p:sp>
        <p:nvSpPr>
          <p:cNvPr id="10" name="TextBox 9"/>
          <p:cNvSpPr txBox="1"/>
          <p:nvPr/>
        </p:nvSpPr>
        <p:spPr>
          <a:xfrm>
            <a:off x="2051720" y="3789040"/>
            <a:ext cx="792088" cy="369332"/>
          </a:xfrm>
          <a:prstGeom prst="rect">
            <a:avLst/>
          </a:prstGeom>
          <a:noFill/>
        </p:spPr>
        <p:txBody>
          <a:bodyPr wrap="square" rtlCol="0">
            <a:spAutoFit/>
          </a:bodyPr>
          <a:lstStyle/>
          <a:p>
            <a:r>
              <a:rPr lang="en-IE" b="1" dirty="0" smtClean="0"/>
              <a:t>  13%</a:t>
            </a:r>
            <a:endParaRPr lang="en-IE" b="1" dirty="0"/>
          </a:p>
        </p:txBody>
      </p:sp>
      <p:sp>
        <p:nvSpPr>
          <p:cNvPr id="11" name="TextBox 10"/>
          <p:cNvSpPr txBox="1"/>
          <p:nvPr/>
        </p:nvSpPr>
        <p:spPr>
          <a:xfrm>
            <a:off x="2195736" y="4509120"/>
            <a:ext cx="648072" cy="369332"/>
          </a:xfrm>
          <a:prstGeom prst="rect">
            <a:avLst/>
          </a:prstGeom>
          <a:noFill/>
        </p:spPr>
        <p:txBody>
          <a:bodyPr wrap="square" rtlCol="0">
            <a:spAutoFit/>
          </a:bodyPr>
          <a:lstStyle/>
          <a:p>
            <a:r>
              <a:rPr lang="en-IE" b="1" dirty="0" smtClean="0"/>
              <a:t>9%</a:t>
            </a:r>
            <a:endParaRPr lang="en-IE" b="1" dirty="0"/>
          </a:p>
        </p:txBody>
      </p:sp>
      <p:sp>
        <p:nvSpPr>
          <p:cNvPr id="12" name="TextBox 11"/>
          <p:cNvSpPr txBox="1"/>
          <p:nvPr/>
        </p:nvSpPr>
        <p:spPr>
          <a:xfrm>
            <a:off x="2195736" y="5157192"/>
            <a:ext cx="648072" cy="369332"/>
          </a:xfrm>
          <a:prstGeom prst="rect">
            <a:avLst/>
          </a:prstGeom>
          <a:noFill/>
        </p:spPr>
        <p:txBody>
          <a:bodyPr wrap="square" rtlCol="0">
            <a:spAutoFit/>
          </a:bodyPr>
          <a:lstStyle/>
          <a:p>
            <a:r>
              <a:rPr lang="en-IE" b="1" dirty="0" smtClean="0"/>
              <a:t>10%</a:t>
            </a:r>
            <a:endParaRPr lang="en-IE"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95536" y="1113205"/>
            <a:ext cx="6594352" cy="5000921"/>
          </a:xfrm>
          <a:prstGeom prst="rect">
            <a:avLst/>
          </a:prstGeom>
        </p:spPr>
      </p:pic>
      <p:sp>
        <p:nvSpPr>
          <p:cNvPr id="8" name="TextBox 7"/>
          <p:cNvSpPr txBox="1"/>
          <p:nvPr/>
        </p:nvSpPr>
        <p:spPr>
          <a:xfrm>
            <a:off x="539552" y="0"/>
            <a:ext cx="8208912" cy="830997"/>
          </a:xfrm>
          <a:prstGeom prst="rect">
            <a:avLst/>
          </a:prstGeom>
          <a:noFill/>
        </p:spPr>
        <p:txBody>
          <a:bodyPr wrap="square" rtlCol="0">
            <a:spAutoFit/>
          </a:bodyPr>
          <a:lstStyle/>
          <a:p>
            <a:r>
              <a:rPr lang="en-IE" sz="2400" b="1" dirty="0" smtClean="0"/>
              <a:t>Q.11 - Gender and approximate age of those carrying out incidents:</a:t>
            </a:r>
            <a:endParaRPr lang="en-IE" sz="2400" b="1" dirty="0"/>
          </a:p>
        </p:txBody>
      </p:sp>
      <p:sp>
        <p:nvSpPr>
          <p:cNvPr id="10" name="TextBox 9"/>
          <p:cNvSpPr txBox="1"/>
          <p:nvPr/>
        </p:nvSpPr>
        <p:spPr>
          <a:xfrm>
            <a:off x="2339752" y="1340768"/>
            <a:ext cx="1008112" cy="369332"/>
          </a:xfrm>
          <a:prstGeom prst="rect">
            <a:avLst/>
          </a:prstGeom>
          <a:noFill/>
        </p:spPr>
        <p:txBody>
          <a:bodyPr wrap="square" rtlCol="0">
            <a:spAutoFit/>
          </a:bodyPr>
          <a:lstStyle/>
          <a:p>
            <a:r>
              <a:rPr lang="en-IE" dirty="0" smtClean="0"/>
              <a:t>15-17</a:t>
            </a:r>
          </a:p>
        </p:txBody>
      </p:sp>
      <p:sp>
        <p:nvSpPr>
          <p:cNvPr id="12" name="TextBox 11"/>
          <p:cNvSpPr txBox="1"/>
          <p:nvPr/>
        </p:nvSpPr>
        <p:spPr>
          <a:xfrm>
            <a:off x="3311860" y="1793141"/>
            <a:ext cx="792088" cy="369332"/>
          </a:xfrm>
          <a:prstGeom prst="rect">
            <a:avLst/>
          </a:prstGeom>
          <a:noFill/>
        </p:spPr>
        <p:txBody>
          <a:bodyPr wrap="square" rtlCol="0">
            <a:spAutoFit/>
          </a:bodyPr>
          <a:lstStyle/>
          <a:p>
            <a:r>
              <a:rPr lang="en-IE" dirty="0" smtClean="0"/>
              <a:t>18-25</a:t>
            </a:r>
            <a:endParaRPr lang="en-IE" dirty="0"/>
          </a:p>
        </p:txBody>
      </p:sp>
      <p:sp>
        <p:nvSpPr>
          <p:cNvPr id="13" name="TextBox 12"/>
          <p:cNvSpPr txBox="1"/>
          <p:nvPr/>
        </p:nvSpPr>
        <p:spPr>
          <a:xfrm>
            <a:off x="3836728" y="2219316"/>
            <a:ext cx="1080120" cy="369332"/>
          </a:xfrm>
          <a:prstGeom prst="rect">
            <a:avLst/>
          </a:prstGeom>
          <a:noFill/>
        </p:spPr>
        <p:txBody>
          <a:bodyPr wrap="square" rtlCol="0">
            <a:spAutoFit/>
          </a:bodyPr>
          <a:lstStyle/>
          <a:p>
            <a:r>
              <a:rPr lang="en-IE" dirty="0" smtClean="0"/>
              <a:t>26-35</a:t>
            </a:r>
            <a:endParaRPr lang="en-IE" dirty="0"/>
          </a:p>
        </p:txBody>
      </p:sp>
      <p:sp>
        <p:nvSpPr>
          <p:cNvPr id="14" name="TextBox 13"/>
          <p:cNvSpPr txBox="1"/>
          <p:nvPr/>
        </p:nvSpPr>
        <p:spPr>
          <a:xfrm>
            <a:off x="2085125" y="5148023"/>
            <a:ext cx="1008112" cy="369332"/>
          </a:xfrm>
          <a:prstGeom prst="rect">
            <a:avLst/>
          </a:prstGeom>
          <a:noFill/>
        </p:spPr>
        <p:txBody>
          <a:bodyPr wrap="square" rtlCol="0">
            <a:spAutoFit/>
          </a:bodyPr>
          <a:lstStyle/>
          <a:p>
            <a:r>
              <a:rPr lang="en-IE" dirty="0" smtClean="0"/>
              <a:t>Over 35</a:t>
            </a:r>
            <a:endParaRPr lang="en-IE" dirty="0"/>
          </a:p>
        </p:txBody>
      </p:sp>
      <p:sp>
        <p:nvSpPr>
          <p:cNvPr id="15" name="TextBox 14"/>
          <p:cNvSpPr txBox="1"/>
          <p:nvPr/>
        </p:nvSpPr>
        <p:spPr>
          <a:xfrm>
            <a:off x="3613944" y="4178697"/>
            <a:ext cx="792088" cy="369332"/>
          </a:xfrm>
          <a:prstGeom prst="rect">
            <a:avLst/>
          </a:prstGeom>
          <a:noFill/>
        </p:spPr>
        <p:txBody>
          <a:bodyPr wrap="square" rtlCol="0">
            <a:spAutoFit/>
          </a:bodyPr>
          <a:lstStyle/>
          <a:p>
            <a:r>
              <a:rPr lang="en-IE" dirty="0" smtClean="0"/>
              <a:t>18-25</a:t>
            </a:r>
            <a:endParaRPr lang="en-IE" dirty="0"/>
          </a:p>
        </p:txBody>
      </p:sp>
      <p:sp>
        <p:nvSpPr>
          <p:cNvPr id="16" name="TextBox 15"/>
          <p:cNvSpPr txBox="1"/>
          <p:nvPr/>
        </p:nvSpPr>
        <p:spPr>
          <a:xfrm>
            <a:off x="3563888" y="4643844"/>
            <a:ext cx="1080120" cy="369332"/>
          </a:xfrm>
          <a:prstGeom prst="rect">
            <a:avLst/>
          </a:prstGeom>
          <a:noFill/>
        </p:spPr>
        <p:txBody>
          <a:bodyPr wrap="square" rtlCol="0">
            <a:spAutoFit/>
          </a:bodyPr>
          <a:lstStyle/>
          <a:p>
            <a:r>
              <a:rPr lang="en-IE" dirty="0" smtClean="0"/>
              <a:t>26-35</a:t>
            </a:r>
            <a:endParaRPr lang="en-IE" dirty="0"/>
          </a:p>
        </p:txBody>
      </p:sp>
      <p:sp>
        <p:nvSpPr>
          <p:cNvPr id="17" name="TextBox 16"/>
          <p:cNvSpPr txBox="1"/>
          <p:nvPr/>
        </p:nvSpPr>
        <p:spPr>
          <a:xfrm>
            <a:off x="1708455" y="3676630"/>
            <a:ext cx="1008112" cy="369332"/>
          </a:xfrm>
          <a:prstGeom prst="rect">
            <a:avLst/>
          </a:prstGeom>
          <a:noFill/>
        </p:spPr>
        <p:txBody>
          <a:bodyPr wrap="square" rtlCol="0">
            <a:spAutoFit/>
          </a:bodyPr>
          <a:lstStyle/>
          <a:p>
            <a:r>
              <a:rPr lang="en-IE" dirty="0" smtClean="0"/>
              <a:t>15-17</a:t>
            </a:r>
          </a:p>
        </p:txBody>
      </p:sp>
      <p:sp>
        <p:nvSpPr>
          <p:cNvPr id="18" name="TextBox 17"/>
          <p:cNvSpPr txBox="1"/>
          <p:nvPr/>
        </p:nvSpPr>
        <p:spPr>
          <a:xfrm>
            <a:off x="2268137" y="2755894"/>
            <a:ext cx="1008112" cy="369332"/>
          </a:xfrm>
          <a:prstGeom prst="rect">
            <a:avLst/>
          </a:prstGeom>
          <a:noFill/>
        </p:spPr>
        <p:txBody>
          <a:bodyPr wrap="square" rtlCol="0">
            <a:spAutoFit/>
          </a:bodyPr>
          <a:lstStyle/>
          <a:p>
            <a:r>
              <a:rPr lang="en-IE" dirty="0" smtClean="0"/>
              <a:t>Over 35</a:t>
            </a:r>
            <a:endParaRPr lang="en-IE" dirty="0"/>
          </a:p>
        </p:txBody>
      </p:sp>
      <p:sp>
        <p:nvSpPr>
          <p:cNvPr id="19" name="TextBox 18"/>
          <p:cNvSpPr txBox="1"/>
          <p:nvPr/>
        </p:nvSpPr>
        <p:spPr>
          <a:xfrm>
            <a:off x="6989888" y="3717032"/>
            <a:ext cx="2232248" cy="923330"/>
          </a:xfrm>
          <a:prstGeom prst="rect">
            <a:avLst/>
          </a:prstGeom>
          <a:noFill/>
        </p:spPr>
        <p:txBody>
          <a:bodyPr wrap="square" rtlCol="0">
            <a:spAutoFit/>
          </a:bodyPr>
          <a:lstStyle/>
          <a:p>
            <a:r>
              <a:rPr lang="en-IE" b="1" dirty="0" smtClean="0"/>
              <a:t>Groups: 70%</a:t>
            </a:r>
          </a:p>
          <a:p>
            <a:endParaRPr lang="en-IE" b="1" dirty="0" smtClean="0"/>
          </a:p>
          <a:p>
            <a:r>
              <a:rPr lang="en-IE" b="1" dirty="0" smtClean="0"/>
              <a:t>Individuals: 30%</a:t>
            </a:r>
            <a:endParaRPr lang="en-IE" b="1" dirty="0"/>
          </a:p>
        </p:txBody>
      </p:sp>
      <p:sp>
        <p:nvSpPr>
          <p:cNvPr id="20" name="TextBox 19"/>
          <p:cNvSpPr txBox="1"/>
          <p:nvPr/>
        </p:nvSpPr>
        <p:spPr>
          <a:xfrm>
            <a:off x="1115616" y="1340768"/>
            <a:ext cx="648072" cy="369332"/>
          </a:xfrm>
          <a:prstGeom prst="rect">
            <a:avLst/>
          </a:prstGeom>
          <a:noFill/>
        </p:spPr>
        <p:txBody>
          <a:bodyPr wrap="square" rtlCol="0">
            <a:spAutoFit/>
          </a:bodyPr>
          <a:lstStyle/>
          <a:p>
            <a:r>
              <a:rPr lang="en-IE" b="1" dirty="0" smtClean="0"/>
              <a:t>13%</a:t>
            </a:r>
            <a:endParaRPr lang="en-IE" b="1" dirty="0"/>
          </a:p>
        </p:txBody>
      </p:sp>
      <p:sp>
        <p:nvSpPr>
          <p:cNvPr id="21" name="TextBox 20"/>
          <p:cNvSpPr txBox="1"/>
          <p:nvPr/>
        </p:nvSpPr>
        <p:spPr>
          <a:xfrm>
            <a:off x="1115616" y="1772816"/>
            <a:ext cx="648072" cy="369332"/>
          </a:xfrm>
          <a:prstGeom prst="rect">
            <a:avLst/>
          </a:prstGeom>
          <a:noFill/>
        </p:spPr>
        <p:txBody>
          <a:bodyPr wrap="square" rtlCol="0">
            <a:spAutoFit/>
          </a:bodyPr>
          <a:lstStyle/>
          <a:p>
            <a:r>
              <a:rPr lang="en-IE" b="1" dirty="0" smtClean="0"/>
              <a:t>38%</a:t>
            </a:r>
            <a:endParaRPr lang="en-IE" b="1" dirty="0"/>
          </a:p>
        </p:txBody>
      </p:sp>
      <p:sp>
        <p:nvSpPr>
          <p:cNvPr id="22" name="TextBox 21"/>
          <p:cNvSpPr txBox="1"/>
          <p:nvPr/>
        </p:nvSpPr>
        <p:spPr>
          <a:xfrm>
            <a:off x="1115616" y="2261507"/>
            <a:ext cx="648072" cy="369332"/>
          </a:xfrm>
          <a:prstGeom prst="rect">
            <a:avLst/>
          </a:prstGeom>
          <a:noFill/>
        </p:spPr>
        <p:txBody>
          <a:bodyPr wrap="square" rtlCol="0">
            <a:spAutoFit/>
          </a:bodyPr>
          <a:lstStyle/>
          <a:p>
            <a:r>
              <a:rPr lang="en-IE" b="1" dirty="0" smtClean="0"/>
              <a:t>48%</a:t>
            </a:r>
            <a:endParaRPr lang="en-IE" b="1" dirty="0"/>
          </a:p>
        </p:txBody>
      </p:sp>
      <p:sp>
        <p:nvSpPr>
          <p:cNvPr id="23" name="TextBox 22"/>
          <p:cNvSpPr txBox="1"/>
          <p:nvPr/>
        </p:nvSpPr>
        <p:spPr>
          <a:xfrm>
            <a:off x="1115616" y="2721455"/>
            <a:ext cx="648072" cy="369332"/>
          </a:xfrm>
          <a:prstGeom prst="rect">
            <a:avLst/>
          </a:prstGeom>
          <a:noFill/>
        </p:spPr>
        <p:txBody>
          <a:bodyPr wrap="square" rtlCol="0">
            <a:spAutoFit/>
          </a:bodyPr>
          <a:lstStyle/>
          <a:p>
            <a:r>
              <a:rPr lang="en-IE" b="1" dirty="0" smtClean="0"/>
              <a:t>21%</a:t>
            </a:r>
            <a:endParaRPr lang="en-IE" b="1" dirty="0"/>
          </a:p>
        </p:txBody>
      </p:sp>
      <p:sp>
        <p:nvSpPr>
          <p:cNvPr id="24" name="TextBox 23"/>
          <p:cNvSpPr txBox="1"/>
          <p:nvPr/>
        </p:nvSpPr>
        <p:spPr>
          <a:xfrm>
            <a:off x="1104453" y="3700804"/>
            <a:ext cx="648072" cy="369332"/>
          </a:xfrm>
          <a:prstGeom prst="rect">
            <a:avLst/>
          </a:prstGeom>
          <a:noFill/>
        </p:spPr>
        <p:txBody>
          <a:bodyPr wrap="square" rtlCol="0">
            <a:spAutoFit/>
          </a:bodyPr>
          <a:lstStyle/>
          <a:p>
            <a:r>
              <a:rPr lang="en-IE" b="1" dirty="0" smtClean="0"/>
              <a:t>11%</a:t>
            </a:r>
            <a:endParaRPr lang="en-IE" b="1" dirty="0"/>
          </a:p>
        </p:txBody>
      </p:sp>
      <p:sp>
        <p:nvSpPr>
          <p:cNvPr id="25" name="TextBox 24"/>
          <p:cNvSpPr txBox="1"/>
          <p:nvPr/>
        </p:nvSpPr>
        <p:spPr>
          <a:xfrm>
            <a:off x="1077158" y="4167678"/>
            <a:ext cx="648072" cy="369332"/>
          </a:xfrm>
          <a:prstGeom prst="rect">
            <a:avLst/>
          </a:prstGeom>
          <a:noFill/>
        </p:spPr>
        <p:txBody>
          <a:bodyPr wrap="square" rtlCol="0">
            <a:spAutoFit/>
          </a:bodyPr>
          <a:lstStyle/>
          <a:p>
            <a:r>
              <a:rPr lang="en-IE" b="1" dirty="0" smtClean="0"/>
              <a:t>44%</a:t>
            </a:r>
            <a:endParaRPr lang="en-IE" b="1" dirty="0"/>
          </a:p>
        </p:txBody>
      </p:sp>
      <p:sp>
        <p:nvSpPr>
          <p:cNvPr id="26" name="TextBox 25"/>
          <p:cNvSpPr txBox="1"/>
          <p:nvPr/>
        </p:nvSpPr>
        <p:spPr>
          <a:xfrm>
            <a:off x="1077158" y="4643844"/>
            <a:ext cx="648072" cy="369332"/>
          </a:xfrm>
          <a:prstGeom prst="rect">
            <a:avLst/>
          </a:prstGeom>
          <a:noFill/>
        </p:spPr>
        <p:txBody>
          <a:bodyPr wrap="square" rtlCol="0">
            <a:spAutoFit/>
          </a:bodyPr>
          <a:lstStyle/>
          <a:p>
            <a:r>
              <a:rPr lang="en-IE" b="1" dirty="0" smtClean="0"/>
              <a:t>44%</a:t>
            </a:r>
            <a:endParaRPr lang="en-IE" b="1" dirty="0"/>
          </a:p>
        </p:txBody>
      </p:sp>
      <p:sp>
        <p:nvSpPr>
          <p:cNvPr id="27" name="TextBox 26"/>
          <p:cNvSpPr txBox="1"/>
          <p:nvPr/>
        </p:nvSpPr>
        <p:spPr>
          <a:xfrm>
            <a:off x="1104453" y="5120010"/>
            <a:ext cx="604002" cy="369332"/>
          </a:xfrm>
          <a:prstGeom prst="rect">
            <a:avLst/>
          </a:prstGeom>
          <a:noFill/>
        </p:spPr>
        <p:txBody>
          <a:bodyPr wrap="square" rtlCol="0">
            <a:spAutoFit/>
          </a:bodyPr>
          <a:lstStyle/>
          <a:p>
            <a:r>
              <a:rPr lang="en-IE" b="1" dirty="0" smtClean="0"/>
              <a:t>19%</a:t>
            </a:r>
            <a:endParaRPr lang="en-IE" b="1" dirty="0"/>
          </a:p>
        </p:txBody>
      </p:sp>
      <p:sp>
        <p:nvSpPr>
          <p:cNvPr id="28" name="TextBox 27"/>
          <p:cNvSpPr txBox="1"/>
          <p:nvPr/>
        </p:nvSpPr>
        <p:spPr>
          <a:xfrm>
            <a:off x="6989888" y="1700808"/>
            <a:ext cx="2232248" cy="923330"/>
          </a:xfrm>
          <a:prstGeom prst="rect">
            <a:avLst/>
          </a:prstGeom>
          <a:noFill/>
        </p:spPr>
        <p:txBody>
          <a:bodyPr wrap="square" rtlCol="0">
            <a:spAutoFit/>
          </a:bodyPr>
          <a:lstStyle/>
          <a:p>
            <a:r>
              <a:rPr lang="en-IE" b="1" dirty="0" smtClean="0"/>
              <a:t>Male: 81%</a:t>
            </a:r>
          </a:p>
          <a:p>
            <a:endParaRPr lang="en-IE" b="1" dirty="0" smtClean="0"/>
          </a:p>
          <a:p>
            <a:r>
              <a:rPr lang="en-IE" b="1" dirty="0" smtClean="0"/>
              <a:t>Female: 19%</a:t>
            </a:r>
            <a:endParaRPr lang="en-IE"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683568" y="1484784"/>
            <a:ext cx="7416824" cy="4410994"/>
          </a:xfrm>
          <a:prstGeom prst="rect">
            <a:avLst/>
          </a:prstGeom>
        </p:spPr>
      </p:pic>
      <p:sp>
        <p:nvSpPr>
          <p:cNvPr id="5" name="TextBox 4"/>
          <p:cNvSpPr txBox="1"/>
          <p:nvPr/>
        </p:nvSpPr>
        <p:spPr>
          <a:xfrm>
            <a:off x="323528" y="332656"/>
            <a:ext cx="8568952" cy="830997"/>
          </a:xfrm>
          <a:prstGeom prst="rect">
            <a:avLst/>
          </a:prstGeom>
          <a:noFill/>
        </p:spPr>
        <p:txBody>
          <a:bodyPr wrap="square" rtlCol="0">
            <a:spAutoFit/>
          </a:bodyPr>
          <a:lstStyle/>
          <a:p>
            <a:pPr algn="ctr"/>
            <a:r>
              <a:rPr lang="en-IE" sz="2400" b="1" dirty="0" smtClean="0"/>
              <a:t>Q. 12 – What action did victims/families take in response to the incident?</a:t>
            </a:r>
            <a:endParaRPr lang="en-IE" sz="2400" b="1" dirty="0"/>
          </a:p>
        </p:txBody>
      </p:sp>
      <p:sp>
        <p:nvSpPr>
          <p:cNvPr id="6" name="TextBox 5"/>
          <p:cNvSpPr txBox="1"/>
          <p:nvPr/>
        </p:nvSpPr>
        <p:spPr>
          <a:xfrm>
            <a:off x="2267744" y="1844824"/>
            <a:ext cx="648072" cy="369332"/>
          </a:xfrm>
          <a:prstGeom prst="rect">
            <a:avLst/>
          </a:prstGeom>
          <a:noFill/>
        </p:spPr>
        <p:txBody>
          <a:bodyPr wrap="square" rtlCol="0">
            <a:spAutoFit/>
          </a:bodyPr>
          <a:lstStyle/>
          <a:p>
            <a:r>
              <a:rPr lang="en-IE" b="1" dirty="0" smtClean="0"/>
              <a:t>30%</a:t>
            </a:r>
            <a:endParaRPr lang="en-IE" b="1" dirty="0"/>
          </a:p>
        </p:txBody>
      </p:sp>
      <p:sp>
        <p:nvSpPr>
          <p:cNvPr id="7" name="TextBox 6"/>
          <p:cNvSpPr txBox="1"/>
          <p:nvPr/>
        </p:nvSpPr>
        <p:spPr>
          <a:xfrm>
            <a:off x="2267744" y="2852936"/>
            <a:ext cx="648072" cy="369332"/>
          </a:xfrm>
          <a:prstGeom prst="rect">
            <a:avLst/>
          </a:prstGeom>
          <a:noFill/>
        </p:spPr>
        <p:txBody>
          <a:bodyPr wrap="square" rtlCol="0">
            <a:spAutoFit/>
          </a:bodyPr>
          <a:lstStyle/>
          <a:p>
            <a:r>
              <a:rPr lang="en-IE" b="1" dirty="0" smtClean="0"/>
              <a:t>45%</a:t>
            </a:r>
            <a:endParaRPr lang="en-IE" b="1" dirty="0"/>
          </a:p>
        </p:txBody>
      </p:sp>
      <p:sp>
        <p:nvSpPr>
          <p:cNvPr id="8" name="TextBox 7"/>
          <p:cNvSpPr txBox="1"/>
          <p:nvPr/>
        </p:nvSpPr>
        <p:spPr>
          <a:xfrm>
            <a:off x="2267744" y="3861048"/>
            <a:ext cx="648072" cy="369332"/>
          </a:xfrm>
          <a:prstGeom prst="rect">
            <a:avLst/>
          </a:prstGeom>
          <a:noFill/>
        </p:spPr>
        <p:txBody>
          <a:bodyPr wrap="square" rtlCol="0">
            <a:spAutoFit/>
          </a:bodyPr>
          <a:lstStyle/>
          <a:p>
            <a:r>
              <a:rPr lang="en-IE" b="1" dirty="0" smtClean="0"/>
              <a:t>17%</a:t>
            </a:r>
            <a:endParaRPr lang="en-IE" b="1" dirty="0"/>
          </a:p>
        </p:txBody>
      </p:sp>
      <p:sp>
        <p:nvSpPr>
          <p:cNvPr id="9" name="TextBox 8"/>
          <p:cNvSpPr txBox="1"/>
          <p:nvPr/>
        </p:nvSpPr>
        <p:spPr>
          <a:xfrm>
            <a:off x="2267744" y="4869160"/>
            <a:ext cx="648072" cy="369332"/>
          </a:xfrm>
          <a:prstGeom prst="rect">
            <a:avLst/>
          </a:prstGeom>
          <a:noFill/>
        </p:spPr>
        <p:txBody>
          <a:bodyPr wrap="square" rtlCol="0">
            <a:spAutoFit/>
          </a:bodyPr>
          <a:lstStyle/>
          <a:p>
            <a:r>
              <a:rPr lang="en-IE" b="1" dirty="0" smtClean="0"/>
              <a:t>21%</a:t>
            </a:r>
            <a:endParaRPr lang="en-IE"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15616" y="1380199"/>
            <a:ext cx="6842278" cy="4980281"/>
          </a:xfrm>
          <a:prstGeom prst="rect">
            <a:avLst/>
          </a:prstGeom>
        </p:spPr>
      </p:pic>
      <p:sp>
        <p:nvSpPr>
          <p:cNvPr id="5" name="TextBox 4"/>
          <p:cNvSpPr txBox="1"/>
          <p:nvPr/>
        </p:nvSpPr>
        <p:spPr>
          <a:xfrm>
            <a:off x="323528" y="332656"/>
            <a:ext cx="8496944" cy="830997"/>
          </a:xfrm>
          <a:prstGeom prst="rect">
            <a:avLst/>
          </a:prstGeom>
          <a:noFill/>
        </p:spPr>
        <p:txBody>
          <a:bodyPr wrap="square" rtlCol="0">
            <a:spAutoFit/>
          </a:bodyPr>
          <a:lstStyle/>
          <a:p>
            <a:pPr algn="ctr"/>
            <a:r>
              <a:rPr lang="en-IE" sz="2400" b="1" dirty="0" smtClean="0"/>
              <a:t>Q. 13 – If the victim/family previously reported the incident, who did they report it to?</a:t>
            </a:r>
            <a:endParaRPr lang="en-IE" sz="2400" b="1" dirty="0"/>
          </a:p>
        </p:txBody>
      </p:sp>
      <p:sp>
        <p:nvSpPr>
          <p:cNvPr id="9" name="TextBox 8"/>
          <p:cNvSpPr txBox="1"/>
          <p:nvPr/>
        </p:nvSpPr>
        <p:spPr>
          <a:xfrm>
            <a:off x="2483768" y="3501008"/>
            <a:ext cx="720080" cy="369332"/>
          </a:xfrm>
          <a:prstGeom prst="rect">
            <a:avLst/>
          </a:prstGeom>
          <a:noFill/>
        </p:spPr>
        <p:txBody>
          <a:bodyPr wrap="square" rtlCol="0">
            <a:spAutoFit/>
          </a:bodyPr>
          <a:lstStyle/>
          <a:p>
            <a:r>
              <a:rPr lang="en-IE" b="1" dirty="0" smtClean="0"/>
              <a:t> </a:t>
            </a:r>
            <a:endParaRPr lang="en-IE" b="1" dirty="0"/>
          </a:p>
        </p:txBody>
      </p:sp>
      <p:sp>
        <p:nvSpPr>
          <p:cNvPr id="11" name="TextBox 10"/>
          <p:cNvSpPr txBox="1"/>
          <p:nvPr/>
        </p:nvSpPr>
        <p:spPr>
          <a:xfrm>
            <a:off x="2411760" y="1556792"/>
            <a:ext cx="648072" cy="369332"/>
          </a:xfrm>
          <a:prstGeom prst="rect">
            <a:avLst/>
          </a:prstGeom>
          <a:noFill/>
        </p:spPr>
        <p:txBody>
          <a:bodyPr wrap="square" rtlCol="0">
            <a:spAutoFit/>
          </a:bodyPr>
          <a:lstStyle/>
          <a:p>
            <a:r>
              <a:rPr lang="en-IE" b="1" dirty="0" smtClean="0"/>
              <a:t>32%</a:t>
            </a:r>
            <a:endParaRPr lang="en-IE" b="1" dirty="0"/>
          </a:p>
        </p:txBody>
      </p:sp>
      <p:sp>
        <p:nvSpPr>
          <p:cNvPr id="12" name="TextBox 11"/>
          <p:cNvSpPr txBox="1"/>
          <p:nvPr/>
        </p:nvSpPr>
        <p:spPr>
          <a:xfrm>
            <a:off x="2411760" y="2636912"/>
            <a:ext cx="648072" cy="369332"/>
          </a:xfrm>
          <a:prstGeom prst="rect">
            <a:avLst/>
          </a:prstGeom>
          <a:noFill/>
        </p:spPr>
        <p:txBody>
          <a:bodyPr wrap="square" rtlCol="0">
            <a:spAutoFit/>
          </a:bodyPr>
          <a:lstStyle/>
          <a:p>
            <a:r>
              <a:rPr lang="en-IE" b="1" dirty="0"/>
              <a:t>6</a:t>
            </a:r>
            <a:r>
              <a:rPr lang="en-IE" b="1" dirty="0" smtClean="0"/>
              <a:t>%</a:t>
            </a:r>
            <a:endParaRPr lang="en-IE" b="1" dirty="0"/>
          </a:p>
        </p:txBody>
      </p:sp>
      <p:sp>
        <p:nvSpPr>
          <p:cNvPr id="13" name="TextBox 12"/>
          <p:cNvSpPr txBox="1"/>
          <p:nvPr/>
        </p:nvSpPr>
        <p:spPr>
          <a:xfrm>
            <a:off x="2411760" y="3212976"/>
            <a:ext cx="648072" cy="369332"/>
          </a:xfrm>
          <a:prstGeom prst="rect">
            <a:avLst/>
          </a:prstGeom>
          <a:noFill/>
        </p:spPr>
        <p:txBody>
          <a:bodyPr wrap="square" rtlCol="0">
            <a:spAutoFit/>
          </a:bodyPr>
          <a:lstStyle/>
          <a:p>
            <a:r>
              <a:rPr lang="en-IE" b="1" dirty="0" smtClean="0"/>
              <a:t>28%</a:t>
            </a:r>
            <a:endParaRPr lang="en-IE" b="1" dirty="0"/>
          </a:p>
        </p:txBody>
      </p:sp>
      <p:sp>
        <p:nvSpPr>
          <p:cNvPr id="14" name="TextBox 13"/>
          <p:cNvSpPr txBox="1"/>
          <p:nvPr/>
        </p:nvSpPr>
        <p:spPr>
          <a:xfrm>
            <a:off x="2411760" y="3789040"/>
            <a:ext cx="648072" cy="369332"/>
          </a:xfrm>
          <a:prstGeom prst="rect">
            <a:avLst/>
          </a:prstGeom>
          <a:noFill/>
        </p:spPr>
        <p:txBody>
          <a:bodyPr wrap="square" rtlCol="0">
            <a:spAutoFit/>
          </a:bodyPr>
          <a:lstStyle/>
          <a:p>
            <a:r>
              <a:rPr lang="en-IE" b="1" dirty="0" smtClean="0"/>
              <a:t>61%</a:t>
            </a:r>
            <a:endParaRPr lang="en-IE" b="1" dirty="0"/>
          </a:p>
        </p:txBody>
      </p:sp>
      <p:sp>
        <p:nvSpPr>
          <p:cNvPr id="15" name="TextBox 14"/>
          <p:cNvSpPr txBox="1"/>
          <p:nvPr/>
        </p:nvSpPr>
        <p:spPr>
          <a:xfrm>
            <a:off x="2339752" y="4293096"/>
            <a:ext cx="648072" cy="369332"/>
          </a:xfrm>
          <a:prstGeom prst="rect">
            <a:avLst/>
          </a:prstGeom>
          <a:noFill/>
        </p:spPr>
        <p:txBody>
          <a:bodyPr wrap="square" rtlCol="0">
            <a:spAutoFit/>
          </a:bodyPr>
          <a:lstStyle/>
          <a:p>
            <a:r>
              <a:rPr lang="en-IE" b="1" dirty="0"/>
              <a:t>2</a:t>
            </a:r>
            <a:r>
              <a:rPr lang="en-IE" b="1" dirty="0" smtClean="0"/>
              <a:t>%</a:t>
            </a:r>
            <a:endParaRPr lang="en-IE" b="1" dirty="0"/>
          </a:p>
        </p:txBody>
      </p:sp>
      <p:sp>
        <p:nvSpPr>
          <p:cNvPr id="16" name="TextBox 15"/>
          <p:cNvSpPr txBox="1"/>
          <p:nvPr/>
        </p:nvSpPr>
        <p:spPr>
          <a:xfrm>
            <a:off x="2339752" y="4941168"/>
            <a:ext cx="648072" cy="369332"/>
          </a:xfrm>
          <a:prstGeom prst="rect">
            <a:avLst/>
          </a:prstGeom>
          <a:noFill/>
        </p:spPr>
        <p:txBody>
          <a:bodyPr wrap="square" rtlCol="0">
            <a:spAutoFit/>
          </a:bodyPr>
          <a:lstStyle/>
          <a:p>
            <a:r>
              <a:rPr lang="en-IE" b="1" dirty="0"/>
              <a:t>2</a:t>
            </a:r>
            <a:r>
              <a:rPr lang="en-IE" b="1" dirty="0" smtClean="0"/>
              <a:t>%</a:t>
            </a:r>
            <a:endParaRPr lang="en-IE" b="1" dirty="0"/>
          </a:p>
        </p:txBody>
      </p:sp>
      <p:sp>
        <p:nvSpPr>
          <p:cNvPr id="17" name="TextBox 16"/>
          <p:cNvSpPr txBox="1"/>
          <p:nvPr/>
        </p:nvSpPr>
        <p:spPr>
          <a:xfrm>
            <a:off x="2339752" y="5445224"/>
            <a:ext cx="648072" cy="369332"/>
          </a:xfrm>
          <a:prstGeom prst="rect">
            <a:avLst/>
          </a:prstGeom>
          <a:noFill/>
        </p:spPr>
        <p:txBody>
          <a:bodyPr wrap="square" rtlCol="0">
            <a:spAutoFit/>
          </a:bodyPr>
          <a:lstStyle/>
          <a:p>
            <a:r>
              <a:rPr lang="en-IE" b="1" dirty="0"/>
              <a:t>3</a:t>
            </a:r>
            <a:r>
              <a:rPr lang="en-IE" b="1" dirty="0" smtClean="0"/>
              <a:t>%</a:t>
            </a:r>
            <a:endParaRPr lang="en-IE"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4290" y="1124744"/>
            <a:ext cx="8136904" cy="4797639"/>
          </a:xfrm>
          <a:prstGeom prst="rect">
            <a:avLst/>
          </a:prstGeom>
        </p:spPr>
      </p:pic>
      <p:sp>
        <p:nvSpPr>
          <p:cNvPr id="4" name="TextBox 3"/>
          <p:cNvSpPr txBox="1"/>
          <p:nvPr/>
        </p:nvSpPr>
        <p:spPr>
          <a:xfrm>
            <a:off x="899592" y="260648"/>
            <a:ext cx="7632848" cy="461665"/>
          </a:xfrm>
          <a:prstGeom prst="rect">
            <a:avLst/>
          </a:prstGeom>
          <a:noFill/>
        </p:spPr>
        <p:txBody>
          <a:bodyPr wrap="square" rtlCol="0">
            <a:spAutoFit/>
          </a:bodyPr>
          <a:lstStyle/>
          <a:p>
            <a:pPr algn="ctr"/>
            <a:r>
              <a:rPr lang="en-IE" sz="2400" b="1" dirty="0" smtClean="0"/>
              <a:t>Q. 15 – If they didn’t report it to Gardai, why not?</a:t>
            </a:r>
            <a:endParaRPr lang="en-IE" sz="2400" b="1" dirty="0"/>
          </a:p>
        </p:txBody>
      </p:sp>
      <p:sp>
        <p:nvSpPr>
          <p:cNvPr id="6" name="TextBox 5"/>
          <p:cNvSpPr txBox="1"/>
          <p:nvPr/>
        </p:nvSpPr>
        <p:spPr>
          <a:xfrm>
            <a:off x="1763688" y="1340768"/>
            <a:ext cx="648072" cy="369332"/>
          </a:xfrm>
          <a:prstGeom prst="rect">
            <a:avLst/>
          </a:prstGeom>
          <a:noFill/>
        </p:spPr>
        <p:txBody>
          <a:bodyPr wrap="square" rtlCol="0">
            <a:spAutoFit/>
          </a:bodyPr>
          <a:lstStyle/>
          <a:p>
            <a:r>
              <a:rPr lang="en-IE" b="1" dirty="0" smtClean="0"/>
              <a:t>50%</a:t>
            </a:r>
            <a:endParaRPr lang="en-IE" b="1" dirty="0"/>
          </a:p>
        </p:txBody>
      </p:sp>
      <p:sp>
        <p:nvSpPr>
          <p:cNvPr id="7" name="TextBox 6"/>
          <p:cNvSpPr txBox="1"/>
          <p:nvPr/>
        </p:nvSpPr>
        <p:spPr>
          <a:xfrm>
            <a:off x="1763688" y="2204864"/>
            <a:ext cx="648072" cy="369332"/>
          </a:xfrm>
          <a:prstGeom prst="rect">
            <a:avLst/>
          </a:prstGeom>
          <a:noFill/>
        </p:spPr>
        <p:txBody>
          <a:bodyPr wrap="square" rtlCol="0">
            <a:spAutoFit/>
          </a:bodyPr>
          <a:lstStyle/>
          <a:p>
            <a:r>
              <a:rPr lang="en-IE" b="1" dirty="0" smtClean="0"/>
              <a:t>44%</a:t>
            </a:r>
            <a:endParaRPr lang="en-IE" b="1" dirty="0"/>
          </a:p>
        </p:txBody>
      </p:sp>
      <p:sp>
        <p:nvSpPr>
          <p:cNvPr id="8" name="TextBox 7"/>
          <p:cNvSpPr txBox="1"/>
          <p:nvPr/>
        </p:nvSpPr>
        <p:spPr>
          <a:xfrm>
            <a:off x="1763688" y="3068960"/>
            <a:ext cx="648072" cy="369332"/>
          </a:xfrm>
          <a:prstGeom prst="rect">
            <a:avLst/>
          </a:prstGeom>
          <a:noFill/>
        </p:spPr>
        <p:txBody>
          <a:bodyPr wrap="square" rtlCol="0">
            <a:spAutoFit/>
          </a:bodyPr>
          <a:lstStyle/>
          <a:p>
            <a:r>
              <a:rPr lang="en-IE" b="1" dirty="0" smtClean="0"/>
              <a:t>29%</a:t>
            </a:r>
            <a:endParaRPr lang="en-IE" b="1" dirty="0"/>
          </a:p>
        </p:txBody>
      </p:sp>
      <p:sp>
        <p:nvSpPr>
          <p:cNvPr id="9" name="TextBox 8"/>
          <p:cNvSpPr txBox="1"/>
          <p:nvPr/>
        </p:nvSpPr>
        <p:spPr>
          <a:xfrm>
            <a:off x="1763688" y="3933056"/>
            <a:ext cx="648072" cy="369332"/>
          </a:xfrm>
          <a:prstGeom prst="rect">
            <a:avLst/>
          </a:prstGeom>
          <a:noFill/>
        </p:spPr>
        <p:txBody>
          <a:bodyPr wrap="square" rtlCol="0">
            <a:spAutoFit/>
          </a:bodyPr>
          <a:lstStyle/>
          <a:p>
            <a:r>
              <a:rPr lang="en-IE" b="1" dirty="0" smtClean="0"/>
              <a:t>74%</a:t>
            </a:r>
            <a:endParaRPr lang="en-IE" b="1" dirty="0"/>
          </a:p>
        </p:txBody>
      </p:sp>
      <p:sp>
        <p:nvSpPr>
          <p:cNvPr id="10" name="TextBox 9"/>
          <p:cNvSpPr txBox="1"/>
          <p:nvPr/>
        </p:nvSpPr>
        <p:spPr>
          <a:xfrm>
            <a:off x="1691680" y="4797152"/>
            <a:ext cx="720080" cy="369332"/>
          </a:xfrm>
          <a:prstGeom prst="rect">
            <a:avLst/>
          </a:prstGeom>
          <a:noFill/>
        </p:spPr>
        <p:txBody>
          <a:bodyPr wrap="square" rtlCol="0">
            <a:spAutoFit/>
          </a:bodyPr>
          <a:lstStyle/>
          <a:p>
            <a:r>
              <a:rPr lang="en-IE" b="1" dirty="0"/>
              <a:t>4</a:t>
            </a:r>
            <a:r>
              <a:rPr lang="en-IE" b="1" dirty="0" smtClean="0"/>
              <a:t>%</a:t>
            </a:r>
            <a:endParaRPr lang="en-IE"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907704" y="1196752"/>
            <a:ext cx="5681686" cy="4335465"/>
          </a:xfrm>
          <a:prstGeom prst="rect">
            <a:avLst/>
          </a:prstGeom>
        </p:spPr>
      </p:pic>
      <p:sp>
        <p:nvSpPr>
          <p:cNvPr id="5" name="TextBox 4"/>
          <p:cNvSpPr txBox="1"/>
          <p:nvPr/>
        </p:nvSpPr>
        <p:spPr>
          <a:xfrm>
            <a:off x="755576" y="260648"/>
            <a:ext cx="7488832" cy="461665"/>
          </a:xfrm>
          <a:prstGeom prst="rect">
            <a:avLst/>
          </a:prstGeom>
          <a:noFill/>
        </p:spPr>
        <p:txBody>
          <a:bodyPr wrap="square" rtlCol="0">
            <a:spAutoFit/>
          </a:bodyPr>
          <a:lstStyle/>
          <a:p>
            <a:pPr algn="ctr"/>
            <a:r>
              <a:rPr lang="en-IE" sz="2400" b="1" dirty="0" smtClean="0"/>
              <a:t>Q.16 – Consequences of incident:</a:t>
            </a:r>
            <a:endParaRPr lang="en-IE" sz="2400" b="1" dirty="0"/>
          </a:p>
        </p:txBody>
      </p:sp>
      <p:sp>
        <p:nvSpPr>
          <p:cNvPr id="6" name="TextBox 5"/>
          <p:cNvSpPr txBox="1"/>
          <p:nvPr/>
        </p:nvSpPr>
        <p:spPr>
          <a:xfrm>
            <a:off x="1619672" y="908720"/>
            <a:ext cx="5400600" cy="369332"/>
          </a:xfrm>
          <a:prstGeom prst="rect">
            <a:avLst/>
          </a:prstGeom>
          <a:noFill/>
        </p:spPr>
        <p:txBody>
          <a:bodyPr wrap="square" rtlCol="0">
            <a:spAutoFit/>
          </a:bodyPr>
          <a:lstStyle/>
          <a:p>
            <a:r>
              <a:rPr lang="en-IE" dirty="0" smtClean="0"/>
              <a:t>         Health/Wellbeing</a:t>
            </a:r>
            <a:endParaRPr lang="en-IE" dirty="0"/>
          </a:p>
        </p:txBody>
      </p:sp>
      <p:sp>
        <p:nvSpPr>
          <p:cNvPr id="8" name="TextBox 7"/>
          <p:cNvSpPr txBox="1"/>
          <p:nvPr/>
        </p:nvSpPr>
        <p:spPr>
          <a:xfrm>
            <a:off x="179512" y="1196752"/>
            <a:ext cx="2123728" cy="3785652"/>
          </a:xfrm>
          <a:prstGeom prst="rect">
            <a:avLst/>
          </a:prstGeom>
          <a:noFill/>
        </p:spPr>
        <p:txBody>
          <a:bodyPr wrap="square" rtlCol="0">
            <a:spAutoFit/>
          </a:bodyPr>
          <a:lstStyle/>
          <a:p>
            <a:endParaRPr lang="en-IE" sz="1600" b="1" dirty="0" smtClean="0"/>
          </a:p>
          <a:p>
            <a:r>
              <a:rPr lang="en-IE" sz="1600" b="1" dirty="0" smtClean="0"/>
              <a:t>Mental Health Issues</a:t>
            </a:r>
          </a:p>
          <a:p>
            <a:endParaRPr lang="en-IE" sz="1600" b="1" dirty="0" smtClean="0"/>
          </a:p>
          <a:p>
            <a:r>
              <a:rPr lang="en-IE" sz="1600" b="1" dirty="0" smtClean="0"/>
              <a:t>Other Health Issues</a:t>
            </a:r>
          </a:p>
          <a:p>
            <a:endParaRPr lang="en-IE" sz="1600" b="1" dirty="0" smtClean="0"/>
          </a:p>
          <a:p>
            <a:r>
              <a:rPr lang="en-IE" sz="1600" b="1" dirty="0" smtClean="0"/>
              <a:t>Physical Injury</a:t>
            </a:r>
          </a:p>
          <a:p>
            <a:endParaRPr lang="en-IE" sz="1600" b="1" dirty="0" smtClean="0"/>
          </a:p>
          <a:p>
            <a:r>
              <a:rPr lang="en-IE" sz="1600" b="1" dirty="0" smtClean="0"/>
              <a:t>Sexual Harm</a:t>
            </a:r>
          </a:p>
          <a:p>
            <a:endParaRPr lang="en-IE" sz="1600" b="1" dirty="0" smtClean="0"/>
          </a:p>
          <a:p>
            <a:r>
              <a:rPr lang="en-IE" sz="1600" b="1" dirty="0" smtClean="0"/>
              <a:t>Permanent Disfigurement</a:t>
            </a:r>
          </a:p>
          <a:p>
            <a:endParaRPr lang="en-IE" sz="1600" b="1" dirty="0" smtClean="0"/>
          </a:p>
          <a:p>
            <a:r>
              <a:rPr lang="en-IE" sz="1600" b="1" dirty="0" smtClean="0"/>
              <a:t>Suicide</a:t>
            </a:r>
          </a:p>
          <a:p>
            <a:endParaRPr lang="en-IE" sz="1600" b="1" dirty="0" smtClean="0"/>
          </a:p>
          <a:p>
            <a:r>
              <a:rPr lang="en-IE" sz="1600" b="1" dirty="0" smtClean="0"/>
              <a:t>Death </a:t>
            </a:r>
          </a:p>
        </p:txBody>
      </p:sp>
      <p:sp>
        <p:nvSpPr>
          <p:cNvPr id="7" name="TextBox 6"/>
          <p:cNvSpPr txBox="1"/>
          <p:nvPr/>
        </p:nvSpPr>
        <p:spPr>
          <a:xfrm>
            <a:off x="2123728" y="1484784"/>
            <a:ext cx="648072" cy="369332"/>
          </a:xfrm>
          <a:prstGeom prst="rect">
            <a:avLst/>
          </a:prstGeom>
          <a:noFill/>
        </p:spPr>
        <p:txBody>
          <a:bodyPr wrap="square" rtlCol="0">
            <a:spAutoFit/>
          </a:bodyPr>
          <a:lstStyle/>
          <a:p>
            <a:r>
              <a:rPr lang="en-IE" b="1" dirty="0" smtClean="0"/>
              <a:t>67%</a:t>
            </a:r>
            <a:endParaRPr lang="en-IE" b="1" dirty="0"/>
          </a:p>
        </p:txBody>
      </p:sp>
      <p:sp>
        <p:nvSpPr>
          <p:cNvPr id="10" name="TextBox 9"/>
          <p:cNvSpPr txBox="1"/>
          <p:nvPr/>
        </p:nvSpPr>
        <p:spPr>
          <a:xfrm>
            <a:off x="2123728" y="1988840"/>
            <a:ext cx="648072" cy="369332"/>
          </a:xfrm>
          <a:prstGeom prst="rect">
            <a:avLst/>
          </a:prstGeom>
          <a:noFill/>
        </p:spPr>
        <p:txBody>
          <a:bodyPr wrap="square" rtlCol="0">
            <a:spAutoFit/>
          </a:bodyPr>
          <a:lstStyle/>
          <a:p>
            <a:r>
              <a:rPr lang="en-IE" b="1" dirty="0" smtClean="0"/>
              <a:t>30%</a:t>
            </a:r>
            <a:endParaRPr lang="en-IE" b="1" dirty="0"/>
          </a:p>
        </p:txBody>
      </p:sp>
      <p:sp>
        <p:nvSpPr>
          <p:cNvPr id="11" name="TextBox 10"/>
          <p:cNvSpPr txBox="1"/>
          <p:nvPr/>
        </p:nvSpPr>
        <p:spPr>
          <a:xfrm>
            <a:off x="2123728" y="2492896"/>
            <a:ext cx="648072" cy="369332"/>
          </a:xfrm>
          <a:prstGeom prst="rect">
            <a:avLst/>
          </a:prstGeom>
          <a:noFill/>
        </p:spPr>
        <p:txBody>
          <a:bodyPr wrap="square" rtlCol="0">
            <a:spAutoFit/>
          </a:bodyPr>
          <a:lstStyle/>
          <a:p>
            <a:r>
              <a:rPr lang="en-IE" b="1" dirty="0" smtClean="0"/>
              <a:t>37%</a:t>
            </a:r>
            <a:endParaRPr lang="en-IE" b="1" dirty="0"/>
          </a:p>
        </p:txBody>
      </p:sp>
      <p:sp>
        <p:nvSpPr>
          <p:cNvPr id="12" name="TextBox 11"/>
          <p:cNvSpPr txBox="1"/>
          <p:nvPr/>
        </p:nvSpPr>
        <p:spPr>
          <a:xfrm>
            <a:off x="2155288" y="3538435"/>
            <a:ext cx="648072" cy="369332"/>
          </a:xfrm>
          <a:prstGeom prst="rect">
            <a:avLst/>
          </a:prstGeom>
          <a:noFill/>
        </p:spPr>
        <p:txBody>
          <a:bodyPr wrap="square" rtlCol="0">
            <a:spAutoFit/>
          </a:bodyPr>
          <a:lstStyle/>
          <a:p>
            <a:r>
              <a:rPr lang="en-IE" b="1" dirty="0"/>
              <a:t>4</a:t>
            </a:r>
            <a:r>
              <a:rPr lang="en-IE" b="1" dirty="0" smtClean="0"/>
              <a:t>%</a:t>
            </a:r>
            <a:endParaRPr lang="en-IE" b="1" dirty="0"/>
          </a:p>
        </p:txBody>
      </p:sp>
      <p:sp>
        <p:nvSpPr>
          <p:cNvPr id="13" name="TextBox 12"/>
          <p:cNvSpPr txBox="1"/>
          <p:nvPr/>
        </p:nvSpPr>
        <p:spPr>
          <a:xfrm>
            <a:off x="2123728" y="4005064"/>
            <a:ext cx="648072" cy="369332"/>
          </a:xfrm>
          <a:prstGeom prst="rect">
            <a:avLst/>
          </a:prstGeom>
          <a:noFill/>
        </p:spPr>
        <p:txBody>
          <a:bodyPr wrap="square" rtlCol="0">
            <a:spAutoFit/>
          </a:bodyPr>
          <a:lstStyle/>
          <a:p>
            <a:r>
              <a:rPr lang="en-IE" b="1" dirty="0" smtClean="0"/>
              <a:t>1%</a:t>
            </a:r>
            <a:endParaRPr lang="en-IE" b="1" dirty="0"/>
          </a:p>
        </p:txBody>
      </p:sp>
      <p:sp>
        <p:nvSpPr>
          <p:cNvPr id="14" name="TextBox 13"/>
          <p:cNvSpPr txBox="1"/>
          <p:nvPr/>
        </p:nvSpPr>
        <p:spPr>
          <a:xfrm>
            <a:off x="2184386" y="4583974"/>
            <a:ext cx="648072" cy="369332"/>
          </a:xfrm>
          <a:prstGeom prst="rect">
            <a:avLst/>
          </a:prstGeom>
          <a:noFill/>
        </p:spPr>
        <p:txBody>
          <a:bodyPr wrap="square" rtlCol="0">
            <a:spAutoFit/>
          </a:bodyPr>
          <a:lstStyle/>
          <a:p>
            <a:r>
              <a:rPr lang="en-IE" b="1" dirty="0"/>
              <a:t>2</a:t>
            </a:r>
            <a:r>
              <a:rPr lang="en-IE" b="1" dirty="0" smtClean="0"/>
              <a:t>%</a:t>
            </a:r>
            <a:endParaRPr lang="en-IE"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619672" y="1112215"/>
            <a:ext cx="7100305" cy="5745785"/>
          </a:xfrm>
          <a:prstGeom prst="rect">
            <a:avLst/>
          </a:prstGeom>
        </p:spPr>
      </p:pic>
      <p:sp>
        <p:nvSpPr>
          <p:cNvPr id="6" name="TextBox 5"/>
          <p:cNvSpPr txBox="1"/>
          <p:nvPr/>
        </p:nvSpPr>
        <p:spPr>
          <a:xfrm>
            <a:off x="2267744" y="692696"/>
            <a:ext cx="4896544" cy="369332"/>
          </a:xfrm>
          <a:prstGeom prst="rect">
            <a:avLst/>
          </a:prstGeom>
          <a:noFill/>
        </p:spPr>
        <p:txBody>
          <a:bodyPr wrap="square" rtlCol="0">
            <a:spAutoFit/>
          </a:bodyPr>
          <a:lstStyle/>
          <a:p>
            <a:r>
              <a:rPr lang="en-IE" dirty="0" smtClean="0"/>
              <a:t>             Home and Family</a:t>
            </a:r>
            <a:endParaRPr lang="en-IE" dirty="0"/>
          </a:p>
        </p:txBody>
      </p:sp>
      <p:sp>
        <p:nvSpPr>
          <p:cNvPr id="7" name="TextBox 6"/>
          <p:cNvSpPr txBox="1"/>
          <p:nvPr/>
        </p:nvSpPr>
        <p:spPr>
          <a:xfrm>
            <a:off x="2915816" y="4293096"/>
            <a:ext cx="2592288" cy="369332"/>
          </a:xfrm>
          <a:prstGeom prst="rect">
            <a:avLst/>
          </a:prstGeom>
          <a:noFill/>
        </p:spPr>
        <p:txBody>
          <a:bodyPr wrap="square" rtlCol="0">
            <a:spAutoFit/>
          </a:bodyPr>
          <a:lstStyle/>
          <a:p>
            <a:r>
              <a:rPr lang="en-IE" dirty="0" smtClean="0"/>
              <a:t>Finance</a:t>
            </a:r>
            <a:endParaRPr lang="en-IE" dirty="0"/>
          </a:p>
        </p:txBody>
      </p:sp>
      <p:sp>
        <p:nvSpPr>
          <p:cNvPr id="10" name="TextBox 9"/>
          <p:cNvSpPr txBox="1"/>
          <p:nvPr/>
        </p:nvSpPr>
        <p:spPr>
          <a:xfrm>
            <a:off x="0" y="1196752"/>
            <a:ext cx="2987824" cy="4524315"/>
          </a:xfrm>
          <a:prstGeom prst="rect">
            <a:avLst/>
          </a:prstGeom>
          <a:noFill/>
        </p:spPr>
        <p:txBody>
          <a:bodyPr wrap="square" rtlCol="0">
            <a:spAutoFit/>
          </a:bodyPr>
          <a:lstStyle/>
          <a:p>
            <a:r>
              <a:rPr lang="en-IE" sz="1600" b="1" dirty="0" smtClean="0"/>
              <a:t>Family/Relationship breakdown</a:t>
            </a:r>
          </a:p>
          <a:p>
            <a:endParaRPr lang="en-IE" sz="1600" b="1" dirty="0" smtClean="0"/>
          </a:p>
          <a:p>
            <a:r>
              <a:rPr lang="en-IE" sz="1600" b="1" dirty="0" smtClean="0"/>
              <a:t>Fear for children’s safety</a:t>
            </a:r>
          </a:p>
          <a:p>
            <a:endParaRPr lang="en-IE" sz="1600" b="1" dirty="0" smtClean="0"/>
          </a:p>
          <a:p>
            <a:r>
              <a:rPr lang="en-IE" sz="1600" b="1" dirty="0" smtClean="0"/>
              <a:t>Fear for personal safety at home</a:t>
            </a:r>
          </a:p>
          <a:p>
            <a:endParaRPr lang="en-IE" sz="1600" b="1" dirty="0" smtClean="0"/>
          </a:p>
          <a:p>
            <a:r>
              <a:rPr lang="en-IE" sz="1600" b="1" dirty="0" smtClean="0"/>
              <a:t>Temporarily leave home</a:t>
            </a:r>
          </a:p>
          <a:p>
            <a:endParaRPr lang="en-IE" sz="1600" b="1" dirty="0" smtClean="0"/>
          </a:p>
          <a:p>
            <a:r>
              <a:rPr lang="en-IE" sz="1600" b="1" dirty="0" smtClean="0"/>
              <a:t>Permanently leave home</a:t>
            </a:r>
          </a:p>
          <a:p>
            <a:endParaRPr lang="en-IE" sz="1600" b="1" dirty="0" smtClean="0"/>
          </a:p>
          <a:p>
            <a:r>
              <a:rPr lang="en-IE" sz="1600" b="1" dirty="0" smtClean="0"/>
              <a:t>Homelessness</a:t>
            </a:r>
          </a:p>
          <a:p>
            <a:endParaRPr lang="en-IE" sz="1600" b="1" dirty="0" smtClean="0"/>
          </a:p>
          <a:p>
            <a:endParaRPr lang="en-IE" sz="1600" b="1" dirty="0" smtClean="0"/>
          </a:p>
          <a:p>
            <a:endParaRPr lang="en-IE" sz="1600" b="1" dirty="0" smtClean="0"/>
          </a:p>
          <a:p>
            <a:r>
              <a:rPr lang="en-IE" sz="1600" b="1" dirty="0" smtClean="0"/>
              <a:t>Money problems</a:t>
            </a:r>
          </a:p>
          <a:p>
            <a:endParaRPr lang="en-IE" sz="1600" b="1" dirty="0" smtClean="0"/>
          </a:p>
          <a:p>
            <a:r>
              <a:rPr lang="en-IE" sz="1600" b="1" dirty="0" smtClean="0"/>
              <a:t>Engaged in illegal activities to repay  drug debts</a:t>
            </a:r>
          </a:p>
        </p:txBody>
      </p:sp>
      <p:sp>
        <p:nvSpPr>
          <p:cNvPr id="8" name="TextBox 7"/>
          <p:cNvSpPr txBox="1"/>
          <p:nvPr/>
        </p:nvSpPr>
        <p:spPr>
          <a:xfrm>
            <a:off x="2987824" y="1199530"/>
            <a:ext cx="648072" cy="369332"/>
          </a:xfrm>
          <a:prstGeom prst="rect">
            <a:avLst/>
          </a:prstGeom>
          <a:noFill/>
        </p:spPr>
        <p:txBody>
          <a:bodyPr wrap="square" rtlCol="0">
            <a:spAutoFit/>
          </a:bodyPr>
          <a:lstStyle/>
          <a:p>
            <a:r>
              <a:rPr lang="en-IE" b="1" dirty="0" smtClean="0"/>
              <a:t>48%</a:t>
            </a:r>
            <a:endParaRPr lang="en-IE" b="1" dirty="0"/>
          </a:p>
        </p:txBody>
      </p:sp>
      <p:sp>
        <p:nvSpPr>
          <p:cNvPr id="11" name="TextBox 10"/>
          <p:cNvSpPr txBox="1"/>
          <p:nvPr/>
        </p:nvSpPr>
        <p:spPr>
          <a:xfrm>
            <a:off x="2987824" y="1747054"/>
            <a:ext cx="648072" cy="369332"/>
          </a:xfrm>
          <a:prstGeom prst="rect">
            <a:avLst/>
          </a:prstGeom>
          <a:noFill/>
        </p:spPr>
        <p:txBody>
          <a:bodyPr wrap="square" rtlCol="0">
            <a:spAutoFit/>
          </a:bodyPr>
          <a:lstStyle/>
          <a:p>
            <a:r>
              <a:rPr lang="en-IE" b="1" dirty="0" smtClean="0"/>
              <a:t>43%</a:t>
            </a:r>
            <a:endParaRPr lang="en-IE" b="1" dirty="0"/>
          </a:p>
        </p:txBody>
      </p:sp>
      <p:sp>
        <p:nvSpPr>
          <p:cNvPr id="12" name="TextBox 11"/>
          <p:cNvSpPr txBox="1"/>
          <p:nvPr/>
        </p:nvSpPr>
        <p:spPr>
          <a:xfrm>
            <a:off x="2987824" y="2257703"/>
            <a:ext cx="648072" cy="369332"/>
          </a:xfrm>
          <a:prstGeom prst="rect">
            <a:avLst/>
          </a:prstGeom>
          <a:noFill/>
        </p:spPr>
        <p:txBody>
          <a:bodyPr wrap="square" rtlCol="0">
            <a:spAutoFit/>
          </a:bodyPr>
          <a:lstStyle/>
          <a:p>
            <a:r>
              <a:rPr lang="en-IE" b="1" dirty="0" smtClean="0"/>
              <a:t>70%</a:t>
            </a:r>
            <a:endParaRPr lang="en-IE" b="1" dirty="0"/>
          </a:p>
        </p:txBody>
      </p:sp>
      <p:sp>
        <p:nvSpPr>
          <p:cNvPr id="13" name="TextBox 12"/>
          <p:cNvSpPr txBox="1"/>
          <p:nvPr/>
        </p:nvSpPr>
        <p:spPr>
          <a:xfrm>
            <a:off x="2987824" y="2804425"/>
            <a:ext cx="648072" cy="369332"/>
          </a:xfrm>
          <a:prstGeom prst="rect">
            <a:avLst/>
          </a:prstGeom>
          <a:noFill/>
        </p:spPr>
        <p:txBody>
          <a:bodyPr wrap="square" rtlCol="0">
            <a:spAutoFit/>
          </a:bodyPr>
          <a:lstStyle/>
          <a:p>
            <a:r>
              <a:rPr lang="en-IE" b="1" dirty="0" smtClean="0"/>
              <a:t>21%</a:t>
            </a:r>
            <a:endParaRPr lang="en-IE" b="1" dirty="0"/>
          </a:p>
        </p:txBody>
      </p:sp>
      <p:sp>
        <p:nvSpPr>
          <p:cNvPr id="14" name="TextBox 13"/>
          <p:cNvSpPr txBox="1"/>
          <p:nvPr/>
        </p:nvSpPr>
        <p:spPr>
          <a:xfrm>
            <a:off x="2987824" y="3351147"/>
            <a:ext cx="648072" cy="369332"/>
          </a:xfrm>
          <a:prstGeom prst="rect">
            <a:avLst/>
          </a:prstGeom>
          <a:noFill/>
        </p:spPr>
        <p:txBody>
          <a:bodyPr wrap="square" rtlCol="0">
            <a:spAutoFit/>
          </a:bodyPr>
          <a:lstStyle/>
          <a:p>
            <a:r>
              <a:rPr lang="en-IE" b="1" dirty="0" smtClean="0"/>
              <a:t>17%</a:t>
            </a:r>
            <a:endParaRPr lang="en-IE" b="1" dirty="0"/>
          </a:p>
        </p:txBody>
      </p:sp>
      <p:sp>
        <p:nvSpPr>
          <p:cNvPr id="15" name="TextBox 14"/>
          <p:cNvSpPr txBox="1"/>
          <p:nvPr/>
        </p:nvSpPr>
        <p:spPr>
          <a:xfrm>
            <a:off x="2915816" y="3898671"/>
            <a:ext cx="648072" cy="369332"/>
          </a:xfrm>
          <a:prstGeom prst="rect">
            <a:avLst/>
          </a:prstGeom>
          <a:noFill/>
        </p:spPr>
        <p:txBody>
          <a:bodyPr wrap="square" rtlCol="0">
            <a:spAutoFit/>
          </a:bodyPr>
          <a:lstStyle/>
          <a:p>
            <a:r>
              <a:rPr lang="en-IE" b="1" dirty="0"/>
              <a:t>8</a:t>
            </a:r>
            <a:r>
              <a:rPr lang="en-IE" b="1" dirty="0" smtClean="0"/>
              <a:t>%</a:t>
            </a:r>
            <a:endParaRPr lang="en-IE" b="1" dirty="0"/>
          </a:p>
        </p:txBody>
      </p:sp>
      <p:sp>
        <p:nvSpPr>
          <p:cNvPr id="16" name="TextBox 15"/>
          <p:cNvSpPr txBox="1"/>
          <p:nvPr/>
        </p:nvSpPr>
        <p:spPr>
          <a:xfrm>
            <a:off x="2987824" y="4839818"/>
            <a:ext cx="648072" cy="369332"/>
          </a:xfrm>
          <a:prstGeom prst="rect">
            <a:avLst/>
          </a:prstGeom>
          <a:noFill/>
        </p:spPr>
        <p:txBody>
          <a:bodyPr wrap="square" rtlCol="0">
            <a:spAutoFit/>
          </a:bodyPr>
          <a:lstStyle/>
          <a:p>
            <a:r>
              <a:rPr lang="en-IE" b="1" dirty="0" smtClean="0"/>
              <a:t>56%</a:t>
            </a:r>
            <a:endParaRPr lang="en-IE" b="1" dirty="0"/>
          </a:p>
        </p:txBody>
      </p:sp>
      <p:sp>
        <p:nvSpPr>
          <p:cNvPr id="17" name="TextBox 16"/>
          <p:cNvSpPr txBox="1"/>
          <p:nvPr/>
        </p:nvSpPr>
        <p:spPr>
          <a:xfrm>
            <a:off x="2987824" y="5386540"/>
            <a:ext cx="648072" cy="369332"/>
          </a:xfrm>
          <a:prstGeom prst="rect">
            <a:avLst/>
          </a:prstGeom>
          <a:noFill/>
        </p:spPr>
        <p:txBody>
          <a:bodyPr wrap="square" rtlCol="0">
            <a:spAutoFit/>
          </a:bodyPr>
          <a:lstStyle/>
          <a:p>
            <a:r>
              <a:rPr lang="en-IE" b="1" dirty="0" smtClean="0"/>
              <a:t>28%</a:t>
            </a:r>
            <a:endParaRPr lang="en-IE"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699792" y="1047630"/>
            <a:ext cx="5630131" cy="4815244"/>
          </a:xfrm>
          <a:prstGeom prst="rect">
            <a:avLst/>
          </a:prstGeom>
        </p:spPr>
      </p:pic>
      <p:sp>
        <p:nvSpPr>
          <p:cNvPr id="5" name="TextBox 4"/>
          <p:cNvSpPr txBox="1"/>
          <p:nvPr/>
        </p:nvSpPr>
        <p:spPr>
          <a:xfrm>
            <a:off x="2123728" y="692696"/>
            <a:ext cx="5472608" cy="369332"/>
          </a:xfrm>
          <a:prstGeom prst="rect">
            <a:avLst/>
          </a:prstGeom>
          <a:noFill/>
        </p:spPr>
        <p:txBody>
          <a:bodyPr wrap="square" rtlCol="0">
            <a:spAutoFit/>
          </a:bodyPr>
          <a:lstStyle/>
          <a:p>
            <a:r>
              <a:rPr lang="en-IE" dirty="0" smtClean="0"/>
              <a:t>                Work  </a:t>
            </a:r>
            <a:endParaRPr lang="en-IE" dirty="0"/>
          </a:p>
        </p:txBody>
      </p:sp>
      <p:sp>
        <p:nvSpPr>
          <p:cNvPr id="7" name="TextBox 6"/>
          <p:cNvSpPr txBox="1"/>
          <p:nvPr/>
        </p:nvSpPr>
        <p:spPr>
          <a:xfrm>
            <a:off x="2051720" y="2636912"/>
            <a:ext cx="2304256" cy="369332"/>
          </a:xfrm>
          <a:prstGeom prst="rect">
            <a:avLst/>
          </a:prstGeom>
          <a:noFill/>
        </p:spPr>
        <p:txBody>
          <a:bodyPr wrap="square" rtlCol="0">
            <a:spAutoFit/>
          </a:bodyPr>
          <a:lstStyle/>
          <a:p>
            <a:r>
              <a:rPr lang="en-IE" dirty="0" smtClean="0"/>
              <a:t>                 Social</a:t>
            </a:r>
            <a:endParaRPr lang="en-IE" dirty="0"/>
          </a:p>
        </p:txBody>
      </p:sp>
      <p:sp>
        <p:nvSpPr>
          <p:cNvPr id="9" name="TextBox 8"/>
          <p:cNvSpPr txBox="1"/>
          <p:nvPr/>
        </p:nvSpPr>
        <p:spPr>
          <a:xfrm>
            <a:off x="179512" y="1124744"/>
            <a:ext cx="3059832" cy="4524315"/>
          </a:xfrm>
          <a:prstGeom prst="rect">
            <a:avLst/>
          </a:prstGeom>
          <a:noFill/>
        </p:spPr>
        <p:txBody>
          <a:bodyPr wrap="square" rtlCol="0">
            <a:spAutoFit/>
          </a:bodyPr>
          <a:lstStyle/>
          <a:p>
            <a:r>
              <a:rPr lang="en-IE" sz="1600" b="1" dirty="0" smtClean="0"/>
              <a:t>Increased workplace stress</a:t>
            </a:r>
          </a:p>
          <a:p>
            <a:endParaRPr lang="en-IE" sz="1600" b="1" dirty="0" smtClean="0"/>
          </a:p>
          <a:p>
            <a:r>
              <a:rPr lang="en-IE" sz="1600" b="1" dirty="0" smtClean="0"/>
              <a:t>Fear for personal safety in work</a:t>
            </a:r>
          </a:p>
          <a:p>
            <a:endParaRPr lang="en-IE" sz="1600" b="1" dirty="0" smtClean="0"/>
          </a:p>
          <a:p>
            <a:r>
              <a:rPr lang="en-IE" sz="1600" b="1" dirty="0" smtClean="0"/>
              <a:t>Left employment due to fear</a:t>
            </a:r>
          </a:p>
          <a:p>
            <a:endParaRPr lang="en-IE" sz="1600" b="1" dirty="0" smtClean="0"/>
          </a:p>
          <a:p>
            <a:endParaRPr lang="en-IE" sz="1600" b="1" dirty="0" smtClean="0"/>
          </a:p>
          <a:p>
            <a:endParaRPr lang="en-IE" sz="1600" b="1" dirty="0" smtClean="0"/>
          </a:p>
          <a:p>
            <a:r>
              <a:rPr lang="en-IE" sz="1600" b="1" dirty="0" smtClean="0"/>
              <a:t>Fear for safety in local area</a:t>
            </a:r>
          </a:p>
          <a:p>
            <a:endParaRPr lang="en-IE" sz="1600" b="1" dirty="0" smtClean="0"/>
          </a:p>
          <a:p>
            <a:r>
              <a:rPr lang="en-IE" sz="1600" b="1" dirty="0" smtClean="0"/>
              <a:t>Avoid certain areas</a:t>
            </a:r>
          </a:p>
          <a:p>
            <a:endParaRPr lang="en-IE" sz="1600" b="1" dirty="0" smtClean="0"/>
          </a:p>
          <a:p>
            <a:r>
              <a:rPr lang="en-IE" sz="1600" b="1" dirty="0" smtClean="0"/>
              <a:t>Avoid certain people/families</a:t>
            </a:r>
          </a:p>
          <a:p>
            <a:endParaRPr lang="en-IE" sz="1600" b="1" dirty="0" smtClean="0"/>
          </a:p>
          <a:p>
            <a:r>
              <a:rPr lang="en-IE" sz="1600" b="1" dirty="0" smtClean="0"/>
              <a:t>Social Isolation</a:t>
            </a:r>
          </a:p>
          <a:p>
            <a:endParaRPr lang="en-IE" sz="1600" b="1" dirty="0" smtClean="0"/>
          </a:p>
          <a:p>
            <a:r>
              <a:rPr lang="en-IE" sz="1600" b="1" dirty="0" smtClean="0"/>
              <a:t>Forced to engage in illegal activities</a:t>
            </a:r>
          </a:p>
        </p:txBody>
      </p:sp>
      <p:sp>
        <p:nvSpPr>
          <p:cNvPr id="6" name="TextBox 5"/>
          <p:cNvSpPr txBox="1"/>
          <p:nvPr/>
        </p:nvSpPr>
        <p:spPr>
          <a:xfrm>
            <a:off x="3059832" y="1124744"/>
            <a:ext cx="648072" cy="369332"/>
          </a:xfrm>
          <a:prstGeom prst="rect">
            <a:avLst/>
          </a:prstGeom>
          <a:noFill/>
        </p:spPr>
        <p:txBody>
          <a:bodyPr wrap="square" rtlCol="0">
            <a:spAutoFit/>
          </a:bodyPr>
          <a:lstStyle/>
          <a:p>
            <a:r>
              <a:rPr lang="en-IE" b="1" dirty="0" smtClean="0"/>
              <a:t>12%</a:t>
            </a:r>
            <a:endParaRPr lang="en-IE" b="1" dirty="0"/>
          </a:p>
        </p:txBody>
      </p:sp>
      <p:sp>
        <p:nvSpPr>
          <p:cNvPr id="10" name="TextBox 9"/>
          <p:cNvSpPr txBox="1"/>
          <p:nvPr/>
        </p:nvSpPr>
        <p:spPr>
          <a:xfrm>
            <a:off x="3059832" y="1628800"/>
            <a:ext cx="648072" cy="369332"/>
          </a:xfrm>
          <a:prstGeom prst="rect">
            <a:avLst/>
          </a:prstGeom>
          <a:noFill/>
        </p:spPr>
        <p:txBody>
          <a:bodyPr wrap="square" rtlCol="0">
            <a:spAutoFit/>
          </a:bodyPr>
          <a:lstStyle/>
          <a:p>
            <a:r>
              <a:rPr lang="en-IE" b="1" dirty="0"/>
              <a:t>9</a:t>
            </a:r>
            <a:r>
              <a:rPr lang="en-IE" b="1" dirty="0" smtClean="0"/>
              <a:t>%</a:t>
            </a:r>
            <a:endParaRPr lang="en-IE" b="1" dirty="0"/>
          </a:p>
        </p:txBody>
      </p:sp>
      <p:sp>
        <p:nvSpPr>
          <p:cNvPr id="11" name="TextBox 10"/>
          <p:cNvSpPr txBox="1"/>
          <p:nvPr/>
        </p:nvSpPr>
        <p:spPr>
          <a:xfrm>
            <a:off x="3059832" y="2132856"/>
            <a:ext cx="648072" cy="369332"/>
          </a:xfrm>
          <a:prstGeom prst="rect">
            <a:avLst/>
          </a:prstGeom>
          <a:noFill/>
        </p:spPr>
        <p:txBody>
          <a:bodyPr wrap="square" rtlCol="0">
            <a:spAutoFit/>
          </a:bodyPr>
          <a:lstStyle/>
          <a:p>
            <a:r>
              <a:rPr lang="en-IE" b="1" dirty="0" smtClean="0"/>
              <a:t>8%</a:t>
            </a:r>
            <a:endParaRPr lang="en-IE" b="1" dirty="0"/>
          </a:p>
        </p:txBody>
      </p:sp>
      <p:sp>
        <p:nvSpPr>
          <p:cNvPr id="12" name="TextBox 11"/>
          <p:cNvSpPr txBox="1"/>
          <p:nvPr/>
        </p:nvSpPr>
        <p:spPr>
          <a:xfrm>
            <a:off x="3059832" y="2996952"/>
            <a:ext cx="648072" cy="369332"/>
          </a:xfrm>
          <a:prstGeom prst="rect">
            <a:avLst/>
          </a:prstGeom>
          <a:noFill/>
        </p:spPr>
        <p:txBody>
          <a:bodyPr wrap="square" rtlCol="0">
            <a:spAutoFit/>
          </a:bodyPr>
          <a:lstStyle/>
          <a:p>
            <a:r>
              <a:rPr lang="en-IE" b="1" dirty="0" smtClean="0"/>
              <a:t>67%</a:t>
            </a:r>
            <a:endParaRPr lang="en-IE" b="1" dirty="0"/>
          </a:p>
        </p:txBody>
      </p:sp>
      <p:sp>
        <p:nvSpPr>
          <p:cNvPr id="13" name="TextBox 12"/>
          <p:cNvSpPr txBox="1"/>
          <p:nvPr/>
        </p:nvSpPr>
        <p:spPr>
          <a:xfrm>
            <a:off x="3059832" y="3573016"/>
            <a:ext cx="648072" cy="369332"/>
          </a:xfrm>
          <a:prstGeom prst="rect">
            <a:avLst/>
          </a:prstGeom>
          <a:noFill/>
        </p:spPr>
        <p:txBody>
          <a:bodyPr wrap="square" rtlCol="0">
            <a:spAutoFit/>
          </a:bodyPr>
          <a:lstStyle/>
          <a:p>
            <a:r>
              <a:rPr lang="en-IE" b="1" dirty="0" smtClean="0"/>
              <a:t>59%</a:t>
            </a:r>
            <a:endParaRPr lang="en-IE" b="1" dirty="0"/>
          </a:p>
        </p:txBody>
      </p:sp>
      <p:sp>
        <p:nvSpPr>
          <p:cNvPr id="14" name="TextBox 13"/>
          <p:cNvSpPr txBox="1"/>
          <p:nvPr/>
        </p:nvSpPr>
        <p:spPr>
          <a:xfrm>
            <a:off x="3059832" y="4073823"/>
            <a:ext cx="648072" cy="369332"/>
          </a:xfrm>
          <a:prstGeom prst="rect">
            <a:avLst/>
          </a:prstGeom>
          <a:noFill/>
        </p:spPr>
        <p:txBody>
          <a:bodyPr wrap="square" rtlCol="0">
            <a:spAutoFit/>
          </a:bodyPr>
          <a:lstStyle/>
          <a:p>
            <a:r>
              <a:rPr lang="en-IE" b="1" dirty="0" smtClean="0"/>
              <a:t>54%</a:t>
            </a:r>
            <a:endParaRPr lang="en-IE" b="1" dirty="0"/>
          </a:p>
        </p:txBody>
      </p:sp>
      <p:sp>
        <p:nvSpPr>
          <p:cNvPr id="15" name="TextBox 14"/>
          <p:cNvSpPr txBox="1"/>
          <p:nvPr/>
        </p:nvSpPr>
        <p:spPr>
          <a:xfrm>
            <a:off x="3059832" y="4574630"/>
            <a:ext cx="648072" cy="369332"/>
          </a:xfrm>
          <a:prstGeom prst="rect">
            <a:avLst/>
          </a:prstGeom>
          <a:noFill/>
        </p:spPr>
        <p:txBody>
          <a:bodyPr wrap="square" rtlCol="0">
            <a:spAutoFit/>
          </a:bodyPr>
          <a:lstStyle/>
          <a:p>
            <a:r>
              <a:rPr lang="en-IE" b="1" dirty="0" smtClean="0"/>
              <a:t>34%</a:t>
            </a:r>
            <a:endParaRPr lang="en-IE" b="1" dirty="0"/>
          </a:p>
        </p:txBody>
      </p:sp>
      <p:sp>
        <p:nvSpPr>
          <p:cNvPr id="16" name="TextBox 15"/>
          <p:cNvSpPr txBox="1"/>
          <p:nvPr/>
        </p:nvSpPr>
        <p:spPr>
          <a:xfrm>
            <a:off x="3059832" y="5126419"/>
            <a:ext cx="648072" cy="369332"/>
          </a:xfrm>
          <a:prstGeom prst="rect">
            <a:avLst/>
          </a:prstGeom>
          <a:noFill/>
        </p:spPr>
        <p:txBody>
          <a:bodyPr wrap="square" rtlCol="0">
            <a:spAutoFit/>
          </a:bodyPr>
          <a:lstStyle/>
          <a:p>
            <a:r>
              <a:rPr lang="en-IE" b="1" dirty="0" smtClean="0"/>
              <a:t>20%</a:t>
            </a:r>
            <a:endParaRPr lang="en-IE"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endParaRPr lang="en-IE" sz="1600" dirty="0" smtClean="0"/>
          </a:p>
          <a:p>
            <a:pPr algn="ctr">
              <a:buNone/>
            </a:pPr>
            <a:r>
              <a:rPr lang="en-IE" sz="2800" b="1" dirty="0" smtClean="0"/>
              <a:t>Research Origins</a:t>
            </a:r>
          </a:p>
          <a:p>
            <a:pPr>
              <a:buNone/>
            </a:pPr>
            <a:endParaRPr lang="en-IE" sz="1600" dirty="0" smtClean="0"/>
          </a:p>
          <a:p>
            <a:endParaRPr lang="en-IE" sz="1600" dirty="0" smtClean="0"/>
          </a:p>
          <a:p>
            <a:r>
              <a:rPr lang="en-IE" sz="2400" b="1" dirty="0" smtClean="0"/>
              <a:t>2011 seminar on intimidation</a:t>
            </a:r>
          </a:p>
          <a:p>
            <a:endParaRPr lang="en-IE" sz="2400" b="1" dirty="0" smtClean="0"/>
          </a:p>
          <a:p>
            <a:r>
              <a:rPr lang="en-IE" sz="2400" b="1" dirty="0" smtClean="0"/>
              <a:t>2012 Citywide Policy Document: committed Citywide to pursuing concrete proposals for a co-ordinate response</a:t>
            </a:r>
          </a:p>
          <a:p>
            <a:endParaRPr lang="en-IE" sz="2400" b="1" dirty="0" smtClean="0"/>
          </a:p>
          <a:p>
            <a:r>
              <a:rPr lang="en-IE" sz="2400" b="1" dirty="0" smtClean="0"/>
              <a:t>2013 seminar: research proposal by Johnny Connolly from Health Research Board</a:t>
            </a:r>
            <a:endParaRPr lang="en-IE" sz="2400"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a:buNone/>
            </a:pPr>
            <a:endParaRPr lang="en-IE" sz="2400" dirty="0" smtClean="0"/>
          </a:p>
          <a:p>
            <a:pPr algn="ctr">
              <a:buNone/>
            </a:pPr>
            <a:r>
              <a:rPr lang="en-IE" sz="2800" b="1" dirty="0" smtClean="0"/>
              <a:t>Focus Groups</a:t>
            </a:r>
          </a:p>
          <a:p>
            <a:pPr>
              <a:buNone/>
            </a:pPr>
            <a:endParaRPr lang="en-IE" sz="2400" dirty="0"/>
          </a:p>
          <a:p>
            <a:pPr algn="ctr">
              <a:buNone/>
            </a:pPr>
            <a:r>
              <a:rPr lang="en-IE" sz="2400" dirty="0" smtClean="0"/>
              <a:t>  </a:t>
            </a:r>
            <a:r>
              <a:rPr lang="en-IE" sz="2400" b="1" dirty="0" smtClean="0"/>
              <a:t>Emerging themes from analysis of focus group data...</a:t>
            </a:r>
            <a:endParaRPr lang="en-IE" sz="2400"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a:bodyPr>
          <a:lstStyle/>
          <a:p>
            <a:pPr algn="ctr">
              <a:buNone/>
            </a:pPr>
            <a:endParaRPr lang="en-IE" sz="2800" b="1" dirty="0" smtClean="0"/>
          </a:p>
          <a:p>
            <a:pPr algn="ctr">
              <a:buNone/>
            </a:pPr>
            <a:r>
              <a:rPr lang="en-IE" sz="2800" b="1" dirty="0" smtClean="0"/>
              <a:t>Victims </a:t>
            </a:r>
            <a:r>
              <a:rPr lang="en-IE" sz="2800" b="1" dirty="0"/>
              <a:t>and </a:t>
            </a:r>
            <a:r>
              <a:rPr lang="en-IE" sz="2800" b="1" dirty="0" smtClean="0"/>
              <a:t>Perpetrators</a:t>
            </a:r>
          </a:p>
          <a:p>
            <a:pPr algn="ctr">
              <a:buNone/>
            </a:pPr>
            <a:endParaRPr lang="en-IE" sz="2800" dirty="0"/>
          </a:p>
          <a:p>
            <a:r>
              <a:rPr lang="en-IE" sz="2400" b="1" dirty="0"/>
              <a:t>Debt has to be paid, fear and respect generates income </a:t>
            </a:r>
            <a:endParaRPr lang="en-IE" sz="2400" b="1" dirty="0" smtClean="0"/>
          </a:p>
          <a:p>
            <a:pPr>
              <a:buNone/>
            </a:pPr>
            <a:endParaRPr lang="en-IE" sz="2400" b="1" dirty="0"/>
          </a:p>
          <a:p>
            <a:r>
              <a:rPr lang="en-IE" sz="2400" b="1" dirty="0"/>
              <a:t>There is a large middle group who maintain </a:t>
            </a:r>
            <a:r>
              <a:rPr lang="en-IE" sz="2400" b="1" dirty="0" smtClean="0"/>
              <a:t>control</a:t>
            </a:r>
          </a:p>
          <a:p>
            <a:pPr>
              <a:buNone/>
            </a:pPr>
            <a:endParaRPr lang="en-IE" sz="2400" b="1" dirty="0"/>
          </a:p>
          <a:p>
            <a:r>
              <a:rPr lang="en-IE" sz="2400" b="1" dirty="0"/>
              <a:t>Intimidating families is a way of flushing the drug user out </a:t>
            </a:r>
          </a:p>
          <a:p>
            <a:pPr>
              <a:buNone/>
            </a:pPr>
            <a:endParaRPr lang="en-IE"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a:bodyPr>
          <a:lstStyle/>
          <a:p>
            <a:pPr>
              <a:buNone/>
            </a:pPr>
            <a:endParaRPr lang="en-IE" sz="2400" b="1" dirty="0" smtClean="0"/>
          </a:p>
          <a:p>
            <a:r>
              <a:rPr lang="en-IE" sz="2400" b="1" dirty="0" smtClean="0"/>
              <a:t>The </a:t>
            </a:r>
            <a:r>
              <a:rPr lang="en-IE" sz="2400" b="1" dirty="0"/>
              <a:t>victims can also be perpetrators; harass and/or threaten family members to pay debts. </a:t>
            </a:r>
            <a:endParaRPr lang="en-IE" sz="2400" b="1" dirty="0" smtClean="0"/>
          </a:p>
          <a:p>
            <a:pPr>
              <a:buNone/>
            </a:pPr>
            <a:endParaRPr lang="en-IE" sz="2400" b="1" dirty="0"/>
          </a:p>
          <a:p>
            <a:r>
              <a:rPr lang="en-IE" sz="2400" b="1" dirty="0"/>
              <a:t>Drug users are intimidating vulnerable people to pay for their own drugs</a:t>
            </a:r>
            <a:r>
              <a:rPr lang="en-IE" sz="2400" b="1" dirty="0" smtClean="0"/>
              <a:t>.</a:t>
            </a:r>
          </a:p>
          <a:p>
            <a:pPr>
              <a:buNone/>
            </a:pPr>
            <a:endParaRPr lang="en-IE" sz="2400" b="1" dirty="0"/>
          </a:p>
          <a:p>
            <a:r>
              <a:rPr lang="en-IE" sz="2400" b="1" dirty="0"/>
              <a:t>Dealers who source drugs on credit are under threat from suppliers, threat is passed on to customers/users: hierarchy of coercion</a:t>
            </a:r>
          </a:p>
          <a:p>
            <a:endParaRPr lang="en-IE"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algn="ctr">
              <a:buNone/>
            </a:pPr>
            <a:r>
              <a:rPr lang="en-IE" sz="2800" b="1" dirty="0"/>
              <a:t>Young </a:t>
            </a:r>
            <a:r>
              <a:rPr lang="en-IE" sz="2800" b="1" dirty="0" smtClean="0"/>
              <a:t>People</a:t>
            </a:r>
          </a:p>
          <a:p>
            <a:pPr algn="ctr">
              <a:buNone/>
            </a:pPr>
            <a:endParaRPr lang="en-IE" sz="2800" dirty="0"/>
          </a:p>
          <a:p>
            <a:r>
              <a:rPr lang="en-IE" sz="2400" b="1" dirty="0"/>
              <a:t>Young people are getting into huge debt over weed; coerced into ‘working the debt off</a:t>
            </a:r>
            <a:r>
              <a:rPr lang="en-IE" sz="2400" b="1" dirty="0" smtClean="0"/>
              <a:t>’</a:t>
            </a:r>
          </a:p>
          <a:p>
            <a:pPr>
              <a:buNone/>
            </a:pPr>
            <a:endParaRPr lang="en-IE" sz="2400" b="1" dirty="0"/>
          </a:p>
          <a:p>
            <a:r>
              <a:rPr lang="en-IE" sz="2400" b="1" dirty="0"/>
              <a:t>There is intimidation in schools as young people are geographically far from each other outside of school. This is treated as bullying but nothing much is being done about it</a:t>
            </a:r>
            <a:r>
              <a:rPr lang="en-IE" sz="2400" b="1" dirty="0" smtClean="0"/>
              <a:t>.</a:t>
            </a:r>
          </a:p>
          <a:p>
            <a:pPr>
              <a:buNone/>
            </a:pPr>
            <a:endParaRPr lang="en-IE" sz="2400" b="1" dirty="0"/>
          </a:p>
          <a:p>
            <a:r>
              <a:rPr lang="en-IE" sz="2400" b="1" dirty="0"/>
              <a:t>Fear of attack over debts is a cause of early school leaving</a:t>
            </a:r>
            <a:r>
              <a:rPr lang="en-IE" sz="2400" b="1" dirty="0" smtClean="0"/>
              <a:t>.</a:t>
            </a:r>
          </a:p>
          <a:p>
            <a:pPr>
              <a:buNone/>
            </a:pPr>
            <a:endParaRPr lang="en-IE" sz="2400" b="1" dirty="0"/>
          </a:p>
          <a:p>
            <a:r>
              <a:rPr lang="en-IE" sz="2400" b="1" dirty="0"/>
              <a:t>Some young people carry weapons to school. </a:t>
            </a:r>
          </a:p>
          <a:p>
            <a:pPr>
              <a:buNone/>
            </a:pPr>
            <a:endParaRPr lang="en-IE"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a:bodyPr>
          <a:lstStyle/>
          <a:p>
            <a:r>
              <a:rPr lang="en-IE" sz="2400" b="1" dirty="0"/>
              <a:t>How can schools best respond? What procedures are in place</a:t>
            </a:r>
            <a:r>
              <a:rPr lang="en-IE" sz="2400" b="1" dirty="0" smtClean="0"/>
              <a:t>?</a:t>
            </a:r>
          </a:p>
          <a:p>
            <a:pPr>
              <a:buNone/>
            </a:pPr>
            <a:endParaRPr lang="en-IE" sz="2400" b="1" dirty="0"/>
          </a:p>
          <a:p>
            <a:r>
              <a:rPr lang="en-IE" sz="2400" b="1" dirty="0"/>
              <a:t>Young people in the area have been forced to hold drugs. They have been caught by Gardai, they then have a bill to pay</a:t>
            </a:r>
            <a:r>
              <a:rPr lang="en-IE" sz="2400" b="1" dirty="0" smtClean="0"/>
              <a:t>.</a:t>
            </a:r>
          </a:p>
          <a:p>
            <a:pPr>
              <a:buNone/>
            </a:pPr>
            <a:endParaRPr lang="en-IE" sz="2400" b="1" dirty="0"/>
          </a:p>
          <a:p>
            <a:r>
              <a:rPr lang="en-IE" sz="2400" b="1" dirty="0"/>
              <a:t>Youth and community workers notice behavioural changes in young people; hear stories about victimisation; self harm; suicide </a:t>
            </a:r>
            <a:r>
              <a:rPr lang="en-IE" sz="2400" b="1" dirty="0" smtClean="0"/>
              <a:t>attempts</a:t>
            </a:r>
          </a:p>
          <a:p>
            <a:pPr>
              <a:buNone/>
            </a:pPr>
            <a:endParaRPr lang="en-IE" sz="2400" b="1" dirty="0"/>
          </a:p>
          <a:p>
            <a:r>
              <a:rPr lang="en-IE" sz="2400" b="1" dirty="0"/>
              <a:t>Some young people are anxious about family members who are taking drugs and being intimidated</a:t>
            </a:r>
          </a:p>
          <a:p>
            <a:endParaRPr lang="en-IE" sz="2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pPr algn="ctr">
              <a:buNone/>
            </a:pPr>
            <a:r>
              <a:rPr lang="en-IE" sz="2800" b="1" dirty="0" smtClean="0"/>
              <a:t>Reporting</a:t>
            </a:r>
          </a:p>
          <a:p>
            <a:pPr algn="ctr">
              <a:buNone/>
            </a:pPr>
            <a:endParaRPr lang="en-IE" sz="2800" dirty="0"/>
          </a:p>
          <a:p>
            <a:r>
              <a:rPr lang="en-IE" sz="2400" b="1" dirty="0"/>
              <a:t>Youth workers feel their hands are tied because parents tell them about intimidation and they don’t know if they should tell them to go to the Gardai, pay up or face the consequences</a:t>
            </a:r>
            <a:r>
              <a:rPr lang="en-IE" sz="2400" b="1" dirty="0" smtClean="0"/>
              <a:t>.</a:t>
            </a:r>
          </a:p>
          <a:p>
            <a:pPr>
              <a:buNone/>
            </a:pPr>
            <a:endParaRPr lang="en-IE" sz="2400" b="1" dirty="0"/>
          </a:p>
          <a:p>
            <a:r>
              <a:rPr lang="en-IE" sz="2400" b="1" dirty="0"/>
              <a:t>There is a belief that nobody can do anything including the Guards. They know that if someone goes to prison they will get back out quickly. </a:t>
            </a:r>
          </a:p>
          <a:p>
            <a:pPr>
              <a:buNone/>
            </a:pPr>
            <a:endParaRPr lang="en-IE" sz="2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algn="ctr">
              <a:buNone/>
            </a:pPr>
            <a:r>
              <a:rPr lang="en-IE" sz="2800" b="1" dirty="0"/>
              <a:t>Protection </a:t>
            </a:r>
            <a:r>
              <a:rPr lang="en-IE" sz="2800" b="1" dirty="0" smtClean="0"/>
              <a:t>fear</a:t>
            </a:r>
          </a:p>
          <a:p>
            <a:pPr algn="ctr">
              <a:buNone/>
            </a:pPr>
            <a:endParaRPr lang="en-IE" sz="2800" dirty="0"/>
          </a:p>
          <a:p>
            <a:r>
              <a:rPr lang="en-IE" sz="2400" b="1" dirty="0"/>
              <a:t>Some parents will contact projects or groups but don’t want it to go further</a:t>
            </a:r>
            <a:r>
              <a:rPr lang="en-IE" sz="2400" b="1" dirty="0" smtClean="0"/>
              <a:t>.</a:t>
            </a:r>
          </a:p>
          <a:p>
            <a:pPr>
              <a:buNone/>
            </a:pPr>
            <a:endParaRPr lang="en-IE" sz="2400" b="1" dirty="0"/>
          </a:p>
          <a:p>
            <a:r>
              <a:rPr lang="en-IE" sz="2400" b="1" dirty="0"/>
              <a:t>Fear of reprisal is stopping people from reporting </a:t>
            </a:r>
            <a:r>
              <a:rPr lang="en-IE" sz="2400" b="1" dirty="0" smtClean="0"/>
              <a:t>intimidation</a:t>
            </a:r>
          </a:p>
          <a:p>
            <a:pPr>
              <a:buNone/>
            </a:pPr>
            <a:endParaRPr lang="en-IE" sz="2400" b="1" dirty="0"/>
          </a:p>
          <a:p>
            <a:r>
              <a:rPr lang="en-IE" sz="2400" b="1" dirty="0"/>
              <a:t>Workers are afraid to speak with gardai about threats or violence that has been directed against them</a:t>
            </a:r>
          </a:p>
          <a:p>
            <a:endParaRPr lang="en-IE"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688632"/>
          </a:xfrm>
        </p:spPr>
        <p:txBody>
          <a:bodyPr>
            <a:normAutofit/>
          </a:bodyPr>
          <a:lstStyle/>
          <a:p>
            <a:pPr algn="ctr">
              <a:buNone/>
            </a:pPr>
            <a:r>
              <a:rPr lang="en-IE" sz="2800" b="1" dirty="0" smtClean="0"/>
              <a:t>Finances</a:t>
            </a:r>
          </a:p>
          <a:p>
            <a:pPr algn="ctr">
              <a:buNone/>
            </a:pPr>
            <a:endParaRPr lang="en-IE" sz="2800" dirty="0"/>
          </a:p>
          <a:p>
            <a:r>
              <a:rPr lang="en-IE" sz="2400" b="1" dirty="0"/>
              <a:t>People are struggling to pay debts and using loan sharks. </a:t>
            </a:r>
            <a:endParaRPr lang="en-IE" sz="2400" b="1" dirty="0" smtClean="0"/>
          </a:p>
          <a:p>
            <a:pPr>
              <a:buNone/>
            </a:pPr>
            <a:endParaRPr lang="en-IE" sz="2400" b="1" dirty="0"/>
          </a:p>
          <a:p>
            <a:r>
              <a:rPr lang="en-IE" sz="2400" b="1" dirty="0"/>
              <a:t>People have sold their houses to pay off drug debts and can’t get on to social housing lists because the Council believe that they should have the proceeds of the sale to pay for accommodation. </a:t>
            </a:r>
            <a:endParaRPr lang="en-IE" sz="2400" b="1" dirty="0" smtClean="0"/>
          </a:p>
          <a:p>
            <a:pPr>
              <a:buNone/>
            </a:pPr>
            <a:endParaRPr lang="en-IE" sz="2400" b="1" dirty="0"/>
          </a:p>
          <a:p>
            <a:r>
              <a:rPr lang="en-IE" sz="2400" b="1" dirty="0"/>
              <a:t>Interest or ‘waiting money’ is widespread; Debts can be sold on to collectors so payment increases</a:t>
            </a:r>
          </a:p>
          <a:p>
            <a:endParaRPr lang="en-IE" sz="24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lstStyle/>
          <a:p>
            <a:endParaRPr lang="en-IE" sz="2400" b="1" dirty="0" smtClean="0"/>
          </a:p>
          <a:p>
            <a:pPr>
              <a:buNone/>
            </a:pPr>
            <a:endParaRPr lang="en-IE" sz="2400" b="1" dirty="0" smtClean="0"/>
          </a:p>
          <a:p>
            <a:r>
              <a:rPr lang="en-IE" sz="2400" b="1" dirty="0" smtClean="0"/>
              <a:t>Parents </a:t>
            </a:r>
            <a:r>
              <a:rPr lang="en-IE" sz="2400" b="1" dirty="0"/>
              <a:t>get a variety of responses depending on who is intimidating them. Paying can perpetuate the problem</a:t>
            </a:r>
            <a:r>
              <a:rPr lang="en-IE" sz="2400" b="1" dirty="0" smtClean="0"/>
              <a:t>.</a:t>
            </a:r>
          </a:p>
          <a:p>
            <a:pPr>
              <a:buNone/>
            </a:pPr>
            <a:endParaRPr lang="en-IE" sz="2400" b="1" dirty="0"/>
          </a:p>
          <a:p>
            <a:r>
              <a:rPr lang="en-IE" sz="2400" b="1" dirty="0"/>
              <a:t>Incidents are ongoing where families pay a debt and then drugs are offered to users on credit again because they know they will pay and another debt is accrued.  </a:t>
            </a:r>
            <a:endParaRPr lang="en-IE" sz="2400" b="1" dirty="0" smtClean="0"/>
          </a:p>
          <a:p>
            <a:pPr>
              <a:buNone/>
            </a:pPr>
            <a:endParaRPr lang="en-IE" sz="2400" b="1" dirty="0"/>
          </a:p>
          <a:p>
            <a:r>
              <a:rPr lang="en-IE" sz="2400" b="1" dirty="0"/>
              <a:t>Families are paying debts even when no direct threat: consequences for non payment are clear</a:t>
            </a:r>
          </a:p>
          <a:p>
            <a:endParaRPr lang="en-IE"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20680"/>
          </a:xfrm>
        </p:spPr>
        <p:txBody>
          <a:bodyPr>
            <a:normAutofit/>
          </a:bodyPr>
          <a:lstStyle/>
          <a:p>
            <a:pPr algn="ctr">
              <a:buNone/>
            </a:pPr>
            <a:r>
              <a:rPr lang="en-IE" sz="2800" b="1" dirty="0" smtClean="0"/>
              <a:t>Community</a:t>
            </a:r>
          </a:p>
          <a:p>
            <a:pPr algn="ctr">
              <a:buNone/>
            </a:pPr>
            <a:endParaRPr lang="en-IE" sz="2800" dirty="0"/>
          </a:p>
          <a:p>
            <a:r>
              <a:rPr lang="en-IE" sz="2400" b="1" dirty="0"/>
              <a:t>Some flat complexes are no go areas. Staff feel threatened but won’t report. </a:t>
            </a:r>
            <a:endParaRPr lang="en-IE" sz="2400" b="1" dirty="0" smtClean="0"/>
          </a:p>
          <a:p>
            <a:pPr>
              <a:buNone/>
            </a:pPr>
            <a:endParaRPr lang="en-IE" sz="2400" b="1" dirty="0"/>
          </a:p>
          <a:p>
            <a:r>
              <a:rPr lang="en-IE" sz="2400" b="1" dirty="0"/>
              <a:t>Many in the community view the community workers as ‘rats’ and they often feel intimidated going to work. </a:t>
            </a:r>
            <a:endParaRPr lang="en-IE" sz="2400" b="1" dirty="0" smtClean="0"/>
          </a:p>
          <a:p>
            <a:pPr>
              <a:buNone/>
            </a:pPr>
            <a:endParaRPr lang="en-IE" sz="2400" b="1" dirty="0"/>
          </a:p>
          <a:p>
            <a:r>
              <a:rPr lang="en-IE" sz="2400" b="1" dirty="0"/>
              <a:t>The situation has had effects on community involvement. Fear prevents participation</a:t>
            </a:r>
            <a:r>
              <a:rPr lang="en-IE" sz="2400" b="1" dirty="0" smtClean="0"/>
              <a:t>.</a:t>
            </a:r>
          </a:p>
          <a:p>
            <a:endParaRPr lang="en-IE" sz="2400" b="1" dirty="0"/>
          </a:p>
          <a:p>
            <a:r>
              <a:rPr lang="en-IE" sz="2400" b="1" dirty="0"/>
              <a:t>Non drug related crimes are not reported because the perpetrator may be part of a gang; fear of reprisal from drug dealers. </a:t>
            </a:r>
          </a:p>
          <a:p>
            <a:endParaRPr lang="en-IE"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algn="ctr">
              <a:buNone/>
            </a:pPr>
            <a:r>
              <a:rPr lang="en-IE" sz="1600" dirty="0" smtClean="0"/>
              <a:t> </a:t>
            </a:r>
            <a:r>
              <a:rPr lang="en-IE" sz="2800" b="1" dirty="0" smtClean="0"/>
              <a:t>Research Aims</a:t>
            </a:r>
          </a:p>
          <a:p>
            <a:pPr>
              <a:buNone/>
            </a:pPr>
            <a:endParaRPr lang="en-IE" sz="1600" dirty="0" smtClean="0"/>
          </a:p>
          <a:p>
            <a:pPr>
              <a:buNone/>
            </a:pPr>
            <a:endParaRPr lang="en-IE" sz="1600" dirty="0" smtClean="0"/>
          </a:p>
          <a:p>
            <a:r>
              <a:rPr lang="en-IE" sz="2400" b="1" dirty="0" smtClean="0"/>
              <a:t>To access the hidden experience of drug-related intimidation nationwide</a:t>
            </a:r>
          </a:p>
          <a:p>
            <a:endParaRPr lang="en-IE" sz="2400" b="1" dirty="0" smtClean="0"/>
          </a:p>
          <a:p>
            <a:r>
              <a:rPr lang="en-IE" sz="2400" b="1" dirty="0" smtClean="0"/>
              <a:t>Highlight the situation to policy makers and the wider public</a:t>
            </a:r>
          </a:p>
          <a:p>
            <a:endParaRPr lang="en-IE" sz="2400" b="1" dirty="0" smtClean="0"/>
          </a:p>
          <a:p>
            <a:r>
              <a:rPr lang="en-IE" sz="2400" b="1" dirty="0" smtClean="0"/>
              <a:t>To assist communities in developing locally based, effective, and sustainable responses</a:t>
            </a:r>
          </a:p>
          <a:p>
            <a:endParaRPr lang="en-IE" sz="2400" b="1" dirty="0" smtClean="0"/>
          </a:p>
          <a:p>
            <a:r>
              <a:rPr lang="en-IE" sz="2400" b="1" dirty="0" smtClean="0"/>
              <a:t>This audit raises questions for discussion, not solutions: what are key areas that we need to investigate. </a:t>
            </a:r>
          </a:p>
          <a:p>
            <a:pPr>
              <a:buNone/>
            </a:pPr>
            <a:endParaRPr lang="en-IE" sz="2400"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a:buNone/>
            </a:pPr>
            <a:endParaRPr lang="en-IE" sz="1600" dirty="0" smtClean="0"/>
          </a:p>
          <a:p>
            <a:pPr algn="ctr">
              <a:buNone/>
            </a:pPr>
            <a:r>
              <a:rPr lang="en-IE" sz="2800" b="1" dirty="0" smtClean="0"/>
              <a:t>Conclusions</a:t>
            </a:r>
          </a:p>
          <a:p>
            <a:pPr>
              <a:buNone/>
            </a:pPr>
            <a:endParaRPr lang="en-IE" sz="1600" dirty="0" smtClean="0"/>
          </a:p>
          <a:p>
            <a:r>
              <a:rPr lang="en-IE" sz="2400" b="1" dirty="0" smtClean="0"/>
              <a:t>Fear of reprisal was the number one reason for not reporting; not reporting as the number one theme from the audit. </a:t>
            </a:r>
          </a:p>
          <a:p>
            <a:pPr>
              <a:buNone/>
            </a:pPr>
            <a:endParaRPr lang="en-IE" sz="1600" dirty="0" smtClean="0"/>
          </a:p>
          <a:p>
            <a:pPr>
              <a:buNone/>
            </a:pPr>
            <a:endParaRPr lang="en-IE" sz="1600" dirty="0"/>
          </a:p>
          <a:p>
            <a:r>
              <a:rPr lang="en-IE" sz="2400" b="1" dirty="0" smtClean="0"/>
              <a:t>Demonstrates </a:t>
            </a:r>
            <a:r>
              <a:rPr lang="en-IE" sz="2400" b="1" dirty="0"/>
              <a:t>how drug crime is mediated by social class, poverty and deprivation. In most </a:t>
            </a:r>
            <a:r>
              <a:rPr lang="en-IE" sz="2400" b="1" dirty="0" smtClean="0"/>
              <a:t>communities surveyed </a:t>
            </a:r>
            <a:r>
              <a:rPr lang="en-IE" sz="2400" b="1" smtClean="0"/>
              <a:t>in nationwide </a:t>
            </a:r>
            <a:r>
              <a:rPr lang="en-IE" sz="2400" b="1" dirty="0" smtClean="0"/>
              <a:t>victimisation polls </a:t>
            </a:r>
            <a:r>
              <a:rPr lang="en-IE" sz="2400" b="1" dirty="0"/>
              <a:t>non reporting of crime is rarely because of fear of reprisal. Huge challenge for community policing. How should the State respond: community safety structures require </a:t>
            </a:r>
            <a:r>
              <a:rPr lang="en-IE" sz="2400" b="1" dirty="0" smtClean="0"/>
              <a:t>resources.</a:t>
            </a:r>
          </a:p>
          <a:p>
            <a:pPr>
              <a:buNone/>
            </a:pPr>
            <a:endParaRPr lang="en-IE" sz="2400" b="1" dirty="0"/>
          </a:p>
          <a:p>
            <a:endParaRPr lang="en-IE" sz="16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a:bodyPr>
          <a:lstStyle/>
          <a:p>
            <a:pPr algn="ctr">
              <a:buNone/>
            </a:pPr>
            <a:endParaRPr lang="en-IE" sz="2800" b="1" dirty="0" smtClean="0"/>
          </a:p>
          <a:p>
            <a:pPr>
              <a:buNone/>
            </a:pPr>
            <a:endParaRPr lang="en-IE" sz="1600" dirty="0"/>
          </a:p>
          <a:p>
            <a:r>
              <a:rPr lang="en-IE" sz="2400" b="1" dirty="0"/>
              <a:t>The </a:t>
            </a:r>
            <a:r>
              <a:rPr lang="en-IE" sz="2400" b="1" dirty="0" smtClean="0"/>
              <a:t>social, emotional, and psychological stress </a:t>
            </a:r>
            <a:r>
              <a:rPr lang="en-IE" sz="2400" b="1" dirty="0"/>
              <a:t>that drug debt and the violent attention of dealers’ causes in the midst of poverty, disadvantage, </a:t>
            </a:r>
            <a:r>
              <a:rPr lang="en-IE" sz="2400" b="1" dirty="0" smtClean="0"/>
              <a:t>austerity, and unemployment</a:t>
            </a:r>
            <a:r>
              <a:rPr lang="en-IE" sz="2400" b="1" dirty="0"/>
              <a:t>, needs to be emphasised in the strongest possible terms</a:t>
            </a:r>
            <a:r>
              <a:rPr lang="en-IE" sz="2400" b="1" dirty="0" smtClean="0"/>
              <a:t>.</a:t>
            </a:r>
          </a:p>
          <a:p>
            <a:pPr>
              <a:buNone/>
            </a:pPr>
            <a:endParaRPr lang="en-IE" sz="2000" b="1" dirty="0" smtClean="0"/>
          </a:p>
          <a:p>
            <a:r>
              <a:rPr lang="en-IE" sz="2400" b="1" dirty="0" smtClean="0"/>
              <a:t>Top down system of enforcement where predatory individuals are making great profits. </a:t>
            </a:r>
          </a:p>
          <a:p>
            <a:pPr>
              <a:buNone/>
            </a:pPr>
            <a:endParaRPr lang="en-IE" sz="2400" b="1" dirty="0" smtClean="0"/>
          </a:p>
          <a:p>
            <a:r>
              <a:rPr lang="en-IE" sz="2400" b="1" dirty="0" smtClean="0"/>
              <a:t>Dominant drug dealers have tremendous power and communities are at a loss. People feel helpless. The power has to shift.</a:t>
            </a:r>
          </a:p>
          <a:p>
            <a:pPr>
              <a:buNone/>
            </a:pPr>
            <a:endParaRPr lang="en-IE" sz="2000" b="1"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E" dirty="0"/>
          </a:p>
        </p:txBody>
      </p:sp>
      <p:sp>
        <p:nvSpPr>
          <p:cNvPr id="3" name="Content Placeholder 2"/>
          <p:cNvSpPr>
            <a:spLocks noGrp="1"/>
          </p:cNvSpPr>
          <p:nvPr>
            <p:ph idx="1"/>
          </p:nvPr>
        </p:nvSpPr>
        <p:spPr/>
        <p:txBody>
          <a:bodyPr/>
          <a:lstStyle/>
          <a:p>
            <a:endParaRPr lang="en-IE"/>
          </a:p>
        </p:txBody>
      </p:sp>
      <p:pic>
        <p:nvPicPr>
          <p:cNvPr id="4098" name="Picture 2"/>
          <p:cNvPicPr>
            <a:picLocks noChangeAspect="1" noChangeArrowheads="1"/>
          </p:cNvPicPr>
          <p:nvPr/>
        </p:nvPicPr>
        <p:blipFill>
          <a:blip r:embed="rId2" cstate="print"/>
          <a:srcRect/>
          <a:stretch>
            <a:fillRect/>
          </a:stretch>
        </p:blipFill>
        <p:spPr bwMode="auto">
          <a:xfrm>
            <a:off x="0" y="1"/>
            <a:ext cx="9143999" cy="6857999"/>
          </a:xfrm>
          <a:prstGeom prst="rect">
            <a:avLst/>
          </a:prstGeom>
          <a:noFill/>
          <a:ln w="9525">
            <a:noFill/>
            <a:miter lim="800000"/>
            <a:headEnd/>
            <a:tailEnd/>
          </a:ln>
        </p:spPr>
      </p:pic>
      <p:sp>
        <p:nvSpPr>
          <p:cNvPr id="5" name="TextBox 4"/>
          <p:cNvSpPr txBox="1"/>
          <p:nvPr/>
        </p:nvSpPr>
        <p:spPr>
          <a:xfrm>
            <a:off x="755576" y="1196752"/>
            <a:ext cx="7704856" cy="1938992"/>
          </a:xfrm>
          <a:prstGeom prst="rect">
            <a:avLst/>
          </a:prstGeom>
          <a:noFill/>
        </p:spPr>
        <p:txBody>
          <a:bodyPr wrap="square" rtlCol="0">
            <a:spAutoFit/>
          </a:bodyPr>
          <a:lstStyle/>
          <a:p>
            <a:r>
              <a:rPr lang="en-IE" sz="6000" b="1" dirty="0" smtClean="0">
                <a:solidFill>
                  <a:schemeClr val="bg1">
                    <a:lumMod val="95000"/>
                  </a:schemeClr>
                </a:solidFill>
              </a:rPr>
              <a:t>Thank You</a:t>
            </a:r>
          </a:p>
          <a:p>
            <a:endParaRPr lang="en-IE" sz="6000" dirty="0" smtClean="0">
              <a:solidFill>
                <a:schemeClr val="bg1">
                  <a:lumMod val="95000"/>
                </a:schemeClr>
              </a:solidFill>
            </a:endParaRPr>
          </a:p>
        </p:txBody>
      </p:sp>
      <p:pic>
        <p:nvPicPr>
          <p:cNvPr id="4099" name="Picture 3"/>
          <p:cNvPicPr>
            <a:picLocks noChangeAspect="1" noChangeArrowheads="1"/>
          </p:cNvPicPr>
          <p:nvPr/>
        </p:nvPicPr>
        <p:blipFill>
          <a:blip r:embed="rId3" cstate="print"/>
          <a:srcRect/>
          <a:stretch>
            <a:fillRect/>
          </a:stretch>
        </p:blipFill>
        <p:spPr bwMode="auto">
          <a:xfrm>
            <a:off x="0" y="5157191"/>
            <a:ext cx="9144000" cy="15828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pPr algn="ctr">
              <a:buNone/>
            </a:pPr>
            <a:r>
              <a:rPr lang="en-IE" sz="2800" b="1" dirty="0" smtClean="0"/>
              <a:t>Process</a:t>
            </a:r>
          </a:p>
          <a:p>
            <a:pPr>
              <a:buNone/>
            </a:pPr>
            <a:endParaRPr lang="en-IE" sz="1600" dirty="0" smtClean="0"/>
          </a:p>
          <a:p>
            <a:pPr>
              <a:buNone/>
            </a:pPr>
            <a:endParaRPr lang="en-IE" sz="1600" dirty="0"/>
          </a:p>
          <a:p>
            <a:r>
              <a:rPr lang="en-IE" sz="2400" b="1" dirty="0"/>
              <a:t>All </a:t>
            </a:r>
            <a:r>
              <a:rPr lang="en-IE" sz="2400" b="1" dirty="0" smtClean="0"/>
              <a:t>Local and Regional Drug </a:t>
            </a:r>
            <a:r>
              <a:rPr lang="en-IE" sz="2400" b="1" dirty="0"/>
              <a:t>Task </a:t>
            </a:r>
            <a:r>
              <a:rPr lang="en-IE" sz="2400" b="1" dirty="0" smtClean="0"/>
              <a:t>Forces </a:t>
            </a:r>
            <a:r>
              <a:rPr lang="en-IE" sz="2400" b="1" dirty="0"/>
              <a:t>were </a:t>
            </a:r>
            <a:r>
              <a:rPr lang="en-IE" sz="2400" b="1" dirty="0" smtClean="0"/>
              <a:t>invited to participate. </a:t>
            </a:r>
          </a:p>
          <a:p>
            <a:endParaRPr lang="en-IE" sz="2400" b="1" dirty="0" smtClean="0"/>
          </a:p>
          <a:p>
            <a:r>
              <a:rPr lang="en-IE" sz="2400" b="1" dirty="0" smtClean="0"/>
              <a:t>Incident report forms sent to 13 Drugs Task Forces.</a:t>
            </a:r>
          </a:p>
          <a:p>
            <a:endParaRPr lang="en-IE" sz="2400" b="1" dirty="0" smtClean="0"/>
          </a:p>
          <a:p>
            <a:r>
              <a:rPr lang="en-IE" sz="2400" b="1" dirty="0" smtClean="0"/>
              <a:t>Total of 140 incidents reported</a:t>
            </a:r>
          </a:p>
          <a:p>
            <a:pPr>
              <a:buNone/>
            </a:pPr>
            <a:endParaRPr lang="en-IE" sz="2400" b="1" dirty="0"/>
          </a:p>
          <a:p>
            <a:r>
              <a:rPr lang="en-IE" sz="2400" b="1" dirty="0" smtClean="0"/>
              <a:t>Six focus groups: Travellers, Ex prisoners, Family Support, Drugs Task Force </a:t>
            </a:r>
            <a:endParaRPr lang="en-IE" sz="24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E" dirty="0"/>
          </a:p>
        </p:txBody>
      </p:sp>
      <p:pic>
        <p:nvPicPr>
          <p:cNvPr id="4" name="Picture 2"/>
          <p:cNvPicPr>
            <a:picLocks noChangeAspect="1" noChangeArrowheads="1"/>
          </p:cNvPicPr>
          <p:nvPr/>
        </p:nvPicPr>
        <p:blipFill>
          <a:blip r:embed="rId2" cstate="print"/>
          <a:srcRect/>
          <a:stretch>
            <a:fillRect/>
          </a:stretch>
        </p:blipFill>
        <p:spPr bwMode="auto">
          <a:xfrm>
            <a:off x="0" y="1"/>
            <a:ext cx="9143999" cy="6857999"/>
          </a:xfrm>
          <a:prstGeom prst="rect">
            <a:avLst/>
          </a:prstGeom>
          <a:noFill/>
          <a:ln w="9525">
            <a:noFill/>
            <a:miter lim="800000"/>
            <a:headEnd/>
            <a:tailEnd/>
          </a:ln>
        </p:spPr>
      </p:pic>
      <p:sp>
        <p:nvSpPr>
          <p:cNvPr id="5" name="TextBox 4"/>
          <p:cNvSpPr txBox="1"/>
          <p:nvPr/>
        </p:nvSpPr>
        <p:spPr>
          <a:xfrm>
            <a:off x="827584" y="1916832"/>
            <a:ext cx="7704856" cy="2308324"/>
          </a:xfrm>
          <a:prstGeom prst="rect">
            <a:avLst/>
          </a:prstGeom>
          <a:noFill/>
        </p:spPr>
        <p:txBody>
          <a:bodyPr wrap="square" rtlCol="0">
            <a:spAutoFit/>
          </a:bodyPr>
          <a:lstStyle/>
          <a:p>
            <a:pPr algn="ctr"/>
            <a:r>
              <a:rPr lang="en-IE" sz="7200" b="1" dirty="0" smtClean="0">
                <a:solidFill>
                  <a:schemeClr val="bg1"/>
                </a:solidFill>
              </a:rPr>
              <a:t>Summary of key findings</a:t>
            </a:r>
            <a:endParaRPr lang="en-IE" sz="7200" b="1"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39552" y="836712"/>
            <a:ext cx="7565210" cy="4536504"/>
          </a:xfrm>
          <a:prstGeom prst="rect">
            <a:avLst/>
          </a:prstGeom>
        </p:spPr>
      </p:pic>
      <p:sp>
        <p:nvSpPr>
          <p:cNvPr id="7" name="TextBox 6"/>
          <p:cNvSpPr txBox="1"/>
          <p:nvPr/>
        </p:nvSpPr>
        <p:spPr>
          <a:xfrm>
            <a:off x="683568" y="332656"/>
            <a:ext cx="8280920" cy="461665"/>
          </a:xfrm>
          <a:prstGeom prst="rect">
            <a:avLst/>
          </a:prstGeom>
          <a:noFill/>
        </p:spPr>
        <p:txBody>
          <a:bodyPr wrap="square" rtlCol="0">
            <a:spAutoFit/>
          </a:bodyPr>
          <a:lstStyle/>
          <a:p>
            <a:r>
              <a:rPr lang="en-IE" sz="2400" b="1" dirty="0" smtClean="0"/>
              <a:t>Q4 – Approximate time of day when incidents occurred:</a:t>
            </a:r>
            <a:endParaRPr lang="en-IE" sz="2400" b="1" dirty="0"/>
          </a:p>
        </p:txBody>
      </p:sp>
      <p:sp>
        <p:nvSpPr>
          <p:cNvPr id="6" name="TextBox 5"/>
          <p:cNvSpPr txBox="1"/>
          <p:nvPr/>
        </p:nvSpPr>
        <p:spPr>
          <a:xfrm>
            <a:off x="1979712" y="1412776"/>
            <a:ext cx="936104" cy="369332"/>
          </a:xfrm>
          <a:prstGeom prst="rect">
            <a:avLst/>
          </a:prstGeom>
          <a:noFill/>
        </p:spPr>
        <p:txBody>
          <a:bodyPr wrap="square" rtlCol="0">
            <a:spAutoFit/>
          </a:bodyPr>
          <a:lstStyle/>
          <a:p>
            <a:r>
              <a:rPr lang="en-IE" b="1" dirty="0" smtClean="0"/>
              <a:t>16%</a:t>
            </a:r>
            <a:endParaRPr lang="en-IE" b="1" dirty="0"/>
          </a:p>
        </p:txBody>
      </p:sp>
      <p:sp>
        <p:nvSpPr>
          <p:cNvPr id="8" name="TextBox 7"/>
          <p:cNvSpPr txBox="1"/>
          <p:nvPr/>
        </p:nvSpPr>
        <p:spPr>
          <a:xfrm>
            <a:off x="1979712" y="2492896"/>
            <a:ext cx="936104" cy="369332"/>
          </a:xfrm>
          <a:prstGeom prst="rect">
            <a:avLst/>
          </a:prstGeom>
          <a:noFill/>
        </p:spPr>
        <p:txBody>
          <a:bodyPr wrap="square" rtlCol="0">
            <a:spAutoFit/>
          </a:bodyPr>
          <a:lstStyle/>
          <a:p>
            <a:r>
              <a:rPr lang="en-IE" b="1" dirty="0" smtClean="0"/>
              <a:t>25%</a:t>
            </a:r>
            <a:endParaRPr lang="en-IE" b="1" dirty="0"/>
          </a:p>
        </p:txBody>
      </p:sp>
      <p:sp>
        <p:nvSpPr>
          <p:cNvPr id="9" name="TextBox 8"/>
          <p:cNvSpPr txBox="1"/>
          <p:nvPr/>
        </p:nvSpPr>
        <p:spPr>
          <a:xfrm>
            <a:off x="1979712" y="3537012"/>
            <a:ext cx="936104" cy="369332"/>
          </a:xfrm>
          <a:prstGeom prst="rect">
            <a:avLst/>
          </a:prstGeom>
          <a:noFill/>
        </p:spPr>
        <p:txBody>
          <a:bodyPr wrap="square" rtlCol="0">
            <a:spAutoFit/>
          </a:bodyPr>
          <a:lstStyle/>
          <a:p>
            <a:r>
              <a:rPr lang="en-IE" b="1" dirty="0" smtClean="0"/>
              <a:t>46%</a:t>
            </a:r>
            <a:endParaRPr lang="en-IE" b="1" dirty="0"/>
          </a:p>
        </p:txBody>
      </p:sp>
      <p:sp>
        <p:nvSpPr>
          <p:cNvPr id="10" name="TextBox 9"/>
          <p:cNvSpPr txBox="1"/>
          <p:nvPr/>
        </p:nvSpPr>
        <p:spPr>
          <a:xfrm>
            <a:off x="1979712" y="4581128"/>
            <a:ext cx="936104" cy="369332"/>
          </a:xfrm>
          <a:prstGeom prst="rect">
            <a:avLst/>
          </a:prstGeom>
          <a:noFill/>
        </p:spPr>
        <p:txBody>
          <a:bodyPr wrap="square" rtlCol="0">
            <a:spAutoFit/>
          </a:bodyPr>
          <a:lstStyle/>
          <a:p>
            <a:r>
              <a:rPr lang="en-IE" b="1" dirty="0" smtClean="0"/>
              <a:t>24%</a:t>
            </a:r>
            <a:endParaRPr lang="en-IE"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971600" y="750621"/>
            <a:ext cx="7272808" cy="6095422"/>
          </a:xfrm>
          <a:prstGeom prst="rect">
            <a:avLst/>
          </a:prstGeom>
        </p:spPr>
      </p:pic>
      <p:sp>
        <p:nvSpPr>
          <p:cNvPr id="5" name="TextBox 4"/>
          <p:cNvSpPr txBox="1"/>
          <p:nvPr/>
        </p:nvSpPr>
        <p:spPr>
          <a:xfrm>
            <a:off x="323528" y="332656"/>
            <a:ext cx="8496944" cy="461665"/>
          </a:xfrm>
          <a:prstGeom prst="rect">
            <a:avLst/>
          </a:prstGeom>
          <a:noFill/>
        </p:spPr>
        <p:txBody>
          <a:bodyPr wrap="square" rtlCol="0">
            <a:spAutoFit/>
          </a:bodyPr>
          <a:lstStyle/>
          <a:p>
            <a:pPr algn="ctr"/>
            <a:r>
              <a:rPr lang="en-IE" sz="2400" b="1" dirty="0" smtClean="0"/>
              <a:t>Q6: Who is the intimidation or violence directed at?</a:t>
            </a:r>
            <a:endParaRPr lang="en-IE" sz="2400" b="1" dirty="0"/>
          </a:p>
        </p:txBody>
      </p:sp>
      <p:sp>
        <p:nvSpPr>
          <p:cNvPr id="6" name="TextBox 5"/>
          <p:cNvSpPr txBox="1"/>
          <p:nvPr/>
        </p:nvSpPr>
        <p:spPr>
          <a:xfrm>
            <a:off x="2411760" y="908720"/>
            <a:ext cx="936104" cy="369332"/>
          </a:xfrm>
          <a:prstGeom prst="rect">
            <a:avLst/>
          </a:prstGeom>
          <a:noFill/>
        </p:spPr>
        <p:txBody>
          <a:bodyPr wrap="square" rtlCol="0">
            <a:spAutoFit/>
          </a:bodyPr>
          <a:lstStyle/>
          <a:p>
            <a:r>
              <a:rPr lang="en-IE" b="1" dirty="0"/>
              <a:t>7</a:t>
            </a:r>
            <a:r>
              <a:rPr lang="en-IE" b="1" dirty="0" smtClean="0"/>
              <a:t>5%</a:t>
            </a:r>
            <a:endParaRPr lang="en-IE" b="1" dirty="0"/>
          </a:p>
        </p:txBody>
      </p:sp>
      <p:sp>
        <p:nvSpPr>
          <p:cNvPr id="8" name="TextBox 7"/>
          <p:cNvSpPr txBox="1"/>
          <p:nvPr/>
        </p:nvSpPr>
        <p:spPr>
          <a:xfrm>
            <a:off x="2411760" y="1556792"/>
            <a:ext cx="936104" cy="369332"/>
          </a:xfrm>
          <a:prstGeom prst="rect">
            <a:avLst/>
          </a:prstGeom>
          <a:noFill/>
        </p:spPr>
        <p:txBody>
          <a:bodyPr wrap="square" rtlCol="0">
            <a:spAutoFit/>
          </a:bodyPr>
          <a:lstStyle/>
          <a:p>
            <a:r>
              <a:rPr lang="en-IE" b="1" dirty="0" smtClean="0"/>
              <a:t>12%</a:t>
            </a:r>
            <a:endParaRPr lang="en-IE" b="1" dirty="0"/>
          </a:p>
        </p:txBody>
      </p:sp>
      <p:sp>
        <p:nvSpPr>
          <p:cNvPr id="9" name="TextBox 8"/>
          <p:cNvSpPr txBox="1"/>
          <p:nvPr/>
        </p:nvSpPr>
        <p:spPr>
          <a:xfrm>
            <a:off x="2411760" y="2204864"/>
            <a:ext cx="936104" cy="369332"/>
          </a:xfrm>
          <a:prstGeom prst="rect">
            <a:avLst/>
          </a:prstGeom>
          <a:noFill/>
        </p:spPr>
        <p:txBody>
          <a:bodyPr wrap="square" rtlCol="0">
            <a:spAutoFit/>
          </a:bodyPr>
          <a:lstStyle/>
          <a:p>
            <a:r>
              <a:rPr lang="en-IE" b="1" dirty="0" smtClean="0"/>
              <a:t>33%</a:t>
            </a:r>
            <a:endParaRPr lang="en-IE" b="1" dirty="0"/>
          </a:p>
        </p:txBody>
      </p:sp>
      <p:sp>
        <p:nvSpPr>
          <p:cNvPr id="10" name="TextBox 9"/>
          <p:cNvSpPr txBox="1"/>
          <p:nvPr/>
        </p:nvSpPr>
        <p:spPr>
          <a:xfrm>
            <a:off x="2411760" y="2852936"/>
            <a:ext cx="936104" cy="369332"/>
          </a:xfrm>
          <a:prstGeom prst="rect">
            <a:avLst/>
          </a:prstGeom>
          <a:noFill/>
        </p:spPr>
        <p:txBody>
          <a:bodyPr wrap="square" rtlCol="0">
            <a:spAutoFit/>
          </a:bodyPr>
          <a:lstStyle/>
          <a:p>
            <a:r>
              <a:rPr lang="en-IE" b="1" dirty="0" smtClean="0"/>
              <a:t>13%</a:t>
            </a:r>
            <a:endParaRPr lang="en-IE" b="1" dirty="0"/>
          </a:p>
        </p:txBody>
      </p:sp>
      <p:sp>
        <p:nvSpPr>
          <p:cNvPr id="11" name="TextBox 10"/>
          <p:cNvSpPr txBox="1"/>
          <p:nvPr/>
        </p:nvSpPr>
        <p:spPr>
          <a:xfrm>
            <a:off x="2411760" y="3429000"/>
            <a:ext cx="936104" cy="369332"/>
          </a:xfrm>
          <a:prstGeom prst="rect">
            <a:avLst/>
          </a:prstGeom>
          <a:noFill/>
        </p:spPr>
        <p:txBody>
          <a:bodyPr wrap="square" rtlCol="0">
            <a:spAutoFit/>
          </a:bodyPr>
          <a:lstStyle/>
          <a:p>
            <a:r>
              <a:rPr lang="en-IE" b="1" dirty="0" smtClean="0"/>
              <a:t>12%</a:t>
            </a:r>
            <a:endParaRPr lang="en-IE" b="1" dirty="0"/>
          </a:p>
        </p:txBody>
      </p:sp>
      <p:sp>
        <p:nvSpPr>
          <p:cNvPr id="12" name="TextBox 11"/>
          <p:cNvSpPr txBox="1"/>
          <p:nvPr/>
        </p:nvSpPr>
        <p:spPr>
          <a:xfrm>
            <a:off x="2339752" y="4031776"/>
            <a:ext cx="936104" cy="369332"/>
          </a:xfrm>
          <a:prstGeom prst="rect">
            <a:avLst/>
          </a:prstGeom>
          <a:noFill/>
        </p:spPr>
        <p:txBody>
          <a:bodyPr wrap="square" rtlCol="0">
            <a:spAutoFit/>
          </a:bodyPr>
          <a:lstStyle/>
          <a:p>
            <a:r>
              <a:rPr lang="en-IE" b="1" dirty="0"/>
              <a:t>7</a:t>
            </a:r>
            <a:r>
              <a:rPr lang="en-IE" b="1" dirty="0" smtClean="0"/>
              <a:t>%</a:t>
            </a:r>
            <a:endParaRPr lang="en-IE" b="1" dirty="0"/>
          </a:p>
        </p:txBody>
      </p:sp>
      <p:sp>
        <p:nvSpPr>
          <p:cNvPr id="13" name="TextBox 12"/>
          <p:cNvSpPr txBox="1"/>
          <p:nvPr/>
        </p:nvSpPr>
        <p:spPr>
          <a:xfrm>
            <a:off x="2339752" y="4673866"/>
            <a:ext cx="936104" cy="369332"/>
          </a:xfrm>
          <a:prstGeom prst="rect">
            <a:avLst/>
          </a:prstGeom>
          <a:noFill/>
        </p:spPr>
        <p:txBody>
          <a:bodyPr wrap="square" rtlCol="0">
            <a:spAutoFit/>
          </a:bodyPr>
          <a:lstStyle/>
          <a:p>
            <a:r>
              <a:rPr lang="en-IE" b="1" dirty="0" smtClean="0"/>
              <a:t>4%</a:t>
            </a:r>
            <a:endParaRPr lang="en-IE" b="1" dirty="0"/>
          </a:p>
        </p:txBody>
      </p:sp>
      <p:sp>
        <p:nvSpPr>
          <p:cNvPr id="14" name="TextBox 13"/>
          <p:cNvSpPr txBox="1"/>
          <p:nvPr/>
        </p:nvSpPr>
        <p:spPr>
          <a:xfrm>
            <a:off x="2436715" y="5305609"/>
            <a:ext cx="936104" cy="369332"/>
          </a:xfrm>
          <a:prstGeom prst="rect">
            <a:avLst/>
          </a:prstGeom>
          <a:noFill/>
        </p:spPr>
        <p:txBody>
          <a:bodyPr wrap="square" rtlCol="0">
            <a:spAutoFit/>
          </a:bodyPr>
          <a:lstStyle/>
          <a:p>
            <a:r>
              <a:rPr lang="en-IE" b="1" dirty="0"/>
              <a:t>1</a:t>
            </a:r>
            <a:r>
              <a:rPr lang="en-IE" b="1" dirty="0" smtClean="0"/>
              <a:t>%</a:t>
            </a:r>
            <a:endParaRPr lang="en-IE" b="1" dirty="0"/>
          </a:p>
        </p:txBody>
      </p:sp>
      <p:sp>
        <p:nvSpPr>
          <p:cNvPr id="3" name="TextBox 2"/>
          <p:cNvSpPr txBox="1"/>
          <p:nvPr/>
        </p:nvSpPr>
        <p:spPr>
          <a:xfrm>
            <a:off x="2411760" y="5767548"/>
            <a:ext cx="648072" cy="369332"/>
          </a:xfrm>
          <a:prstGeom prst="rect">
            <a:avLst/>
          </a:prstGeom>
          <a:noFill/>
        </p:spPr>
        <p:txBody>
          <a:bodyPr wrap="square" rtlCol="0">
            <a:spAutoFit/>
          </a:bodyPr>
          <a:lstStyle/>
          <a:p>
            <a:r>
              <a:rPr lang="en-IE" b="1" dirty="0" smtClean="0"/>
              <a:t>2%</a:t>
            </a:r>
            <a:endParaRPr lang="en-IE" b="1" dirty="0"/>
          </a:p>
        </p:txBody>
      </p:sp>
      <p:sp>
        <p:nvSpPr>
          <p:cNvPr id="7" name="Rectangle 6"/>
          <p:cNvSpPr/>
          <p:nvPr/>
        </p:nvSpPr>
        <p:spPr>
          <a:xfrm>
            <a:off x="2436715" y="6322094"/>
            <a:ext cx="470000" cy="369332"/>
          </a:xfrm>
          <a:prstGeom prst="rect">
            <a:avLst/>
          </a:prstGeom>
        </p:spPr>
        <p:txBody>
          <a:bodyPr wrap="none">
            <a:spAutoFit/>
          </a:bodyPr>
          <a:lstStyle/>
          <a:p>
            <a:r>
              <a:rPr lang="en-IE" b="1" dirty="0" smtClean="0"/>
              <a:t>3%</a:t>
            </a:r>
            <a:endParaRPr lang="en-IE"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Who reports.PNG"/>
          <p:cNvPicPr>
            <a:picLocks noChangeAspect="1"/>
          </p:cNvPicPr>
          <p:nvPr/>
        </p:nvPicPr>
        <p:blipFill>
          <a:blip r:embed="rId2" cstate="print"/>
          <a:stretch>
            <a:fillRect/>
          </a:stretch>
        </p:blipFill>
        <p:spPr>
          <a:xfrm>
            <a:off x="1691680" y="0"/>
            <a:ext cx="5376539" cy="6858000"/>
          </a:xfrm>
          <a:prstGeom prst="rect">
            <a:avLst/>
          </a:prstGeom>
        </p:spPr>
      </p:pic>
      <p:sp>
        <p:nvSpPr>
          <p:cNvPr id="6" name="TextBox 5"/>
          <p:cNvSpPr txBox="1"/>
          <p:nvPr/>
        </p:nvSpPr>
        <p:spPr>
          <a:xfrm>
            <a:off x="539552" y="188640"/>
            <a:ext cx="8316416" cy="461665"/>
          </a:xfrm>
          <a:prstGeom prst="rect">
            <a:avLst/>
          </a:prstGeom>
          <a:noFill/>
        </p:spPr>
        <p:txBody>
          <a:bodyPr wrap="square" rtlCol="0">
            <a:spAutoFit/>
          </a:bodyPr>
          <a:lstStyle/>
          <a:p>
            <a:pPr algn="ctr"/>
            <a:r>
              <a:rPr lang="en-IE" sz="2400" b="1" dirty="0" smtClean="0"/>
              <a:t>Q8 – Who reported the incidents?</a:t>
            </a:r>
            <a:endParaRPr lang="en-IE" sz="2400" b="1" dirty="0"/>
          </a:p>
        </p:txBody>
      </p:sp>
      <p:sp>
        <p:nvSpPr>
          <p:cNvPr id="4" name="TextBox 3"/>
          <p:cNvSpPr txBox="1"/>
          <p:nvPr/>
        </p:nvSpPr>
        <p:spPr>
          <a:xfrm>
            <a:off x="3059832" y="764704"/>
            <a:ext cx="648072" cy="369332"/>
          </a:xfrm>
          <a:prstGeom prst="rect">
            <a:avLst/>
          </a:prstGeom>
          <a:noFill/>
        </p:spPr>
        <p:txBody>
          <a:bodyPr wrap="square" rtlCol="0">
            <a:spAutoFit/>
          </a:bodyPr>
          <a:lstStyle/>
          <a:p>
            <a:r>
              <a:rPr lang="en-IE" b="1" dirty="0" smtClean="0"/>
              <a:t>50%</a:t>
            </a:r>
            <a:endParaRPr lang="en-IE" b="1" dirty="0"/>
          </a:p>
        </p:txBody>
      </p:sp>
      <p:sp>
        <p:nvSpPr>
          <p:cNvPr id="5" name="TextBox 4"/>
          <p:cNvSpPr txBox="1"/>
          <p:nvPr/>
        </p:nvSpPr>
        <p:spPr>
          <a:xfrm>
            <a:off x="3059832" y="1196752"/>
            <a:ext cx="648072" cy="369332"/>
          </a:xfrm>
          <a:prstGeom prst="rect">
            <a:avLst/>
          </a:prstGeom>
          <a:noFill/>
        </p:spPr>
        <p:txBody>
          <a:bodyPr wrap="square" rtlCol="0">
            <a:spAutoFit/>
          </a:bodyPr>
          <a:lstStyle/>
          <a:p>
            <a:r>
              <a:rPr lang="en-IE" b="1" dirty="0" smtClean="0"/>
              <a:t>39%</a:t>
            </a:r>
            <a:endParaRPr lang="en-IE" b="1" dirty="0"/>
          </a:p>
        </p:txBody>
      </p:sp>
      <p:sp>
        <p:nvSpPr>
          <p:cNvPr id="8" name="TextBox 7"/>
          <p:cNvSpPr txBox="1"/>
          <p:nvPr/>
        </p:nvSpPr>
        <p:spPr>
          <a:xfrm>
            <a:off x="3059832" y="1628800"/>
            <a:ext cx="648072" cy="369332"/>
          </a:xfrm>
          <a:prstGeom prst="rect">
            <a:avLst/>
          </a:prstGeom>
          <a:noFill/>
        </p:spPr>
        <p:txBody>
          <a:bodyPr wrap="square" rtlCol="0">
            <a:spAutoFit/>
          </a:bodyPr>
          <a:lstStyle/>
          <a:p>
            <a:r>
              <a:rPr lang="en-IE" b="1" dirty="0"/>
              <a:t>4</a:t>
            </a:r>
            <a:r>
              <a:rPr lang="en-IE" b="1" dirty="0" smtClean="0"/>
              <a:t>%</a:t>
            </a:r>
            <a:endParaRPr lang="en-IE" b="1" dirty="0"/>
          </a:p>
        </p:txBody>
      </p:sp>
      <p:sp>
        <p:nvSpPr>
          <p:cNvPr id="9" name="TextBox 8"/>
          <p:cNvSpPr txBox="1"/>
          <p:nvPr/>
        </p:nvSpPr>
        <p:spPr>
          <a:xfrm>
            <a:off x="3059832" y="2060848"/>
            <a:ext cx="648072" cy="369332"/>
          </a:xfrm>
          <a:prstGeom prst="rect">
            <a:avLst/>
          </a:prstGeom>
          <a:noFill/>
        </p:spPr>
        <p:txBody>
          <a:bodyPr wrap="square" rtlCol="0">
            <a:spAutoFit/>
          </a:bodyPr>
          <a:lstStyle/>
          <a:p>
            <a:r>
              <a:rPr lang="en-IE" b="1" dirty="0" smtClean="0"/>
              <a:t>4%</a:t>
            </a:r>
            <a:endParaRPr lang="en-IE" b="1" dirty="0"/>
          </a:p>
        </p:txBody>
      </p:sp>
      <p:sp>
        <p:nvSpPr>
          <p:cNvPr id="10" name="TextBox 9"/>
          <p:cNvSpPr txBox="1"/>
          <p:nvPr/>
        </p:nvSpPr>
        <p:spPr>
          <a:xfrm>
            <a:off x="3059832" y="2420888"/>
            <a:ext cx="648072" cy="369332"/>
          </a:xfrm>
          <a:prstGeom prst="rect">
            <a:avLst/>
          </a:prstGeom>
          <a:noFill/>
        </p:spPr>
        <p:txBody>
          <a:bodyPr wrap="square" rtlCol="0">
            <a:spAutoFit/>
          </a:bodyPr>
          <a:lstStyle/>
          <a:p>
            <a:r>
              <a:rPr lang="en-IE" b="1" dirty="0" smtClean="0"/>
              <a:t>5%</a:t>
            </a:r>
            <a:endParaRPr lang="en-IE" b="1" dirty="0"/>
          </a:p>
        </p:txBody>
      </p:sp>
      <p:sp>
        <p:nvSpPr>
          <p:cNvPr id="11" name="TextBox 10"/>
          <p:cNvSpPr txBox="1"/>
          <p:nvPr/>
        </p:nvSpPr>
        <p:spPr>
          <a:xfrm>
            <a:off x="3059832" y="3284984"/>
            <a:ext cx="648072" cy="369332"/>
          </a:xfrm>
          <a:prstGeom prst="rect">
            <a:avLst/>
          </a:prstGeom>
          <a:noFill/>
        </p:spPr>
        <p:txBody>
          <a:bodyPr wrap="square" rtlCol="0">
            <a:spAutoFit/>
          </a:bodyPr>
          <a:lstStyle/>
          <a:p>
            <a:r>
              <a:rPr lang="en-IE" b="1" dirty="0" smtClean="0"/>
              <a:t>1%</a:t>
            </a:r>
            <a:endParaRPr lang="en-IE" b="1" dirty="0"/>
          </a:p>
        </p:txBody>
      </p:sp>
      <p:sp>
        <p:nvSpPr>
          <p:cNvPr id="12" name="TextBox 11"/>
          <p:cNvSpPr txBox="1"/>
          <p:nvPr/>
        </p:nvSpPr>
        <p:spPr>
          <a:xfrm>
            <a:off x="3059832" y="4077072"/>
            <a:ext cx="648072" cy="369332"/>
          </a:xfrm>
          <a:prstGeom prst="rect">
            <a:avLst/>
          </a:prstGeom>
          <a:noFill/>
        </p:spPr>
        <p:txBody>
          <a:bodyPr wrap="square" rtlCol="0">
            <a:spAutoFit/>
          </a:bodyPr>
          <a:lstStyle/>
          <a:p>
            <a:r>
              <a:rPr lang="en-IE" b="1" dirty="0" smtClean="0"/>
              <a:t>1%</a:t>
            </a:r>
            <a:endParaRPr lang="en-IE" b="1" dirty="0"/>
          </a:p>
        </p:txBody>
      </p:sp>
      <p:sp>
        <p:nvSpPr>
          <p:cNvPr id="13" name="TextBox 12"/>
          <p:cNvSpPr txBox="1"/>
          <p:nvPr/>
        </p:nvSpPr>
        <p:spPr>
          <a:xfrm>
            <a:off x="3059832" y="4509120"/>
            <a:ext cx="648072" cy="369332"/>
          </a:xfrm>
          <a:prstGeom prst="rect">
            <a:avLst/>
          </a:prstGeom>
          <a:noFill/>
        </p:spPr>
        <p:txBody>
          <a:bodyPr wrap="square" rtlCol="0">
            <a:spAutoFit/>
          </a:bodyPr>
          <a:lstStyle/>
          <a:p>
            <a:r>
              <a:rPr lang="en-IE" b="1" dirty="0" smtClean="0"/>
              <a:t>1%</a:t>
            </a:r>
            <a:endParaRPr lang="en-IE" b="1" dirty="0"/>
          </a:p>
        </p:txBody>
      </p:sp>
      <p:sp>
        <p:nvSpPr>
          <p:cNvPr id="14" name="TextBox 13"/>
          <p:cNvSpPr txBox="1"/>
          <p:nvPr/>
        </p:nvSpPr>
        <p:spPr>
          <a:xfrm>
            <a:off x="3059832" y="4941168"/>
            <a:ext cx="648072" cy="369332"/>
          </a:xfrm>
          <a:prstGeom prst="rect">
            <a:avLst/>
          </a:prstGeom>
          <a:noFill/>
        </p:spPr>
        <p:txBody>
          <a:bodyPr wrap="square" rtlCol="0">
            <a:spAutoFit/>
          </a:bodyPr>
          <a:lstStyle/>
          <a:p>
            <a:r>
              <a:rPr lang="en-IE" b="1" dirty="0" smtClean="0"/>
              <a:t>1%</a:t>
            </a:r>
            <a:endParaRPr lang="en-IE" b="1" dirty="0"/>
          </a:p>
        </p:txBody>
      </p:sp>
      <p:sp>
        <p:nvSpPr>
          <p:cNvPr id="15" name="TextBox 14"/>
          <p:cNvSpPr txBox="1"/>
          <p:nvPr/>
        </p:nvSpPr>
        <p:spPr>
          <a:xfrm>
            <a:off x="3059832" y="5373216"/>
            <a:ext cx="648072" cy="369332"/>
          </a:xfrm>
          <a:prstGeom prst="rect">
            <a:avLst/>
          </a:prstGeom>
          <a:noFill/>
        </p:spPr>
        <p:txBody>
          <a:bodyPr wrap="square" rtlCol="0">
            <a:spAutoFit/>
          </a:bodyPr>
          <a:lstStyle/>
          <a:p>
            <a:r>
              <a:rPr lang="en-IE" b="1" dirty="0" smtClean="0"/>
              <a:t>1%</a:t>
            </a:r>
            <a:endParaRPr lang="en-IE" b="1" dirty="0"/>
          </a:p>
        </p:txBody>
      </p:sp>
      <p:sp>
        <p:nvSpPr>
          <p:cNvPr id="16" name="TextBox 15"/>
          <p:cNvSpPr txBox="1"/>
          <p:nvPr/>
        </p:nvSpPr>
        <p:spPr>
          <a:xfrm>
            <a:off x="3059832" y="5733256"/>
            <a:ext cx="648072" cy="369332"/>
          </a:xfrm>
          <a:prstGeom prst="rect">
            <a:avLst/>
          </a:prstGeom>
          <a:noFill/>
        </p:spPr>
        <p:txBody>
          <a:bodyPr wrap="square" rtlCol="0">
            <a:spAutoFit/>
          </a:bodyPr>
          <a:lstStyle/>
          <a:p>
            <a:r>
              <a:rPr lang="en-IE" b="1" dirty="0" smtClean="0"/>
              <a:t>1%</a:t>
            </a:r>
            <a:endParaRPr lang="en-IE" b="1" dirty="0"/>
          </a:p>
        </p:txBody>
      </p:sp>
      <p:sp>
        <p:nvSpPr>
          <p:cNvPr id="17" name="TextBox 16"/>
          <p:cNvSpPr txBox="1"/>
          <p:nvPr/>
        </p:nvSpPr>
        <p:spPr>
          <a:xfrm>
            <a:off x="3059832" y="6165304"/>
            <a:ext cx="648072" cy="369332"/>
          </a:xfrm>
          <a:prstGeom prst="rect">
            <a:avLst/>
          </a:prstGeom>
          <a:noFill/>
        </p:spPr>
        <p:txBody>
          <a:bodyPr wrap="square" rtlCol="0">
            <a:spAutoFit/>
          </a:bodyPr>
          <a:lstStyle/>
          <a:p>
            <a:r>
              <a:rPr lang="en-IE" b="1" dirty="0" smtClean="0"/>
              <a:t>1%</a:t>
            </a:r>
            <a:endParaRPr lang="en-IE"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699792" y="678797"/>
            <a:ext cx="5448725" cy="5172980"/>
          </a:xfrm>
          <a:prstGeom prst="rect">
            <a:avLst/>
          </a:prstGeom>
        </p:spPr>
      </p:pic>
      <p:sp>
        <p:nvSpPr>
          <p:cNvPr id="6" name="TextBox 5"/>
          <p:cNvSpPr txBox="1"/>
          <p:nvPr/>
        </p:nvSpPr>
        <p:spPr>
          <a:xfrm>
            <a:off x="611560" y="188640"/>
            <a:ext cx="8352928" cy="461665"/>
          </a:xfrm>
          <a:prstGeom prst="rect">
            <a:avLst/>
          </a:prstGeom>
          <a:noFill/>
        </p:spPr>
        <p:txBody>
          <a:bodyPr wrap="square" rtlCol="0">
            <a:spAutoFit/>
          </a:bodyPr>
          <a:lstStyle/>
          <a:p>
            <a:r>
              <a:rPr lang="en-IE" sz="2400" b="1" dirty="0" smtClean="0"/>
              <a:t>Q.9 – Reported reasons behind the intimidation or violence:</a:t>
            </a:r>
            <a:endParaRPr lang="en-IE" sz="2400" b="1" dirty="0"/>
          </a:p>
        </p:txBody>
      </p:sp>
      <p:sp>
        <p:nvSpPr>
          <p:cNvPr id="5" name="TextBox 4"/>
          <p:cNvSpPr txBox="1"/>
          <p:nvPr/>
        </p:nvSpPr>
        <p:spPr>
          <a:xfrm>
            <a:off x="2771800" y="980728"/>
            <a:ext cx="648072" cy="369332"/>
          </a:xfrm>
          <a:prstGeom prst="rect">
            <a:avLst/>
          </a:prstGeom>
          <a:noFill/>
        </p:spPr>
        <p:txBody>
          <a:bodyPr wrap="square" rtlCol="0">
            <a:spAutoFit/>
          </a:bodyPr>
          <a:lstStyle/>
          <a:p>
            <a:r>
              <a:rPr lang="en-IE" b="1" dirty="0" smtClean="0"/>
              <a:t>52%</a:t>
            </a:r>
            <a:endParaRPr lang="en-IE" b="1" dirty="0"/>
          </a:p>
        </p:txBody>
      </p:sp>
      <p:sp>
        <p:nvSpPr>
          <p:cNvPr id="7" name="TextBox 6"/>
          <p:cNvSpPr txBox="1"/>
          <p:nvPr/>
        </p:nvSpPr>
        <p:spPr>
          <a:xfrm>
            <a:off x="2771800" y="1484784"/>
            <a:ext cx="648072" cy="369332"/>
          </a:xfrm>
          <a:prstGeom prst="rect">
            <a:avLst/>
          </a:prstGeom>
          <a:noFill/>
        </p:spPr>
        <p:txBody>
          <a:bodyPr wrap="square" rtlCol="0">
            <a:spAutoFit/>
          </a:bodyPr>
          <a:lstStyle/>
          <a:p>
            <a:r>
              <a:rPr lang="en-IE" b="1" dirty="0" smtClean="0"/>
              <a:t>74%</a:t>
            </a:r>
            <a:endParaRPr lang="en-IE" b="1" dirty="0"/>
          </a:p>
        </p:txBody>
      </p:sp>
      <p:sp>
        <p:nvSpPr>
          <p:cNvPr id="8" name="TextBox 7"/>
          <p:cNvSpPr txBox="1"/>
          <p:nvPr/>
        </p:nvSpPr>
        <p:spPr>
          <a:xfrm>
            <a:off x="2771800" y="2060848"/>
            <a:ext cx="648072" cy="369332"/>
          </a:xfrm>
          <a:prstGeom prst="rect">
            <a:avLst/>
          </a:prstGeom>
          <a:noFill/>
        </p:spPr>
        <p:txBody>
          <a:bodyPr wrap="square" rtlCol="0">
            <a:spAutoFit/>
          </a:bodyPr>
          <a:lstStyle/>
          <a:p>
            <a:r>
              <a:rPr lang="en-IE" b="1" dirty="0" smtClean="0"/>
              <a:t>17%</a:t>
            </a:r>
            <a:endParaRPr lang="en-IE" b="1" dirty="0"/>
          </a:p>
        </p:txBody>
      </p:sp>
      <p:sp>
        <p:nvSpPr>
          <p:cNvPr id="9" name="TextBox 8"/>
          <p:cNvSpPr txBox="1"/>
          <p:nvPr/>
        </p:nvSpPr>
        <p:spPr>
          <a:xfrm>
            <a:off x="2771800" y="2564904"/>
            <a:ext cx="648072" cy="369332"/>
          </a:xfrm>
          <a:prstGeom prst="rect">
            <a:avLst/>
          </a:prstGeom>
          <a:noFill/>
        </p:spPr>
        <p:txBody>
          <a:bodyPr wrap="square" rtlCol="0">
            <a:spAutoFit/>
          </a:bodyPr>
          <a:lstStyle/>
          <a:p>
            <a:r>
              <a:rPr lang="en-IE" b="1" dirty="0"/>
              <a:t>7</a:t>
            </a:r>
            <a:r>
              <a:rPr lang="en-IE" b="1" dirty="0" smtClean="0"/>
              <a:t>%</a:t>
            </a:r>
            <a:endParaRPr lang="en-IE" b="1" dirty="0"/>
          </a:p>
        </p:txBody>
      </p:sp>
      <p:sp>
        <p:nvSpPr>
          <p:cNvPr id="10" name="TextBox 9"/>
          <p:cNvSpPr txBox="1"/>
          <p:nvPr/>
        </p:nvSpPr>
        <p:spPr>
          <a:xfrm>
            <a:off x="2771800" y="3068960"/>
            <a:ext cx="648072" cy="369332"/>
          </a:xfrm>
          <a:prstGeom prst="rect">
            <a:avLst/>
          </a:prstGeom>
          <a:noFill/>
        </p:spPr>
        <p:txBody>
          <a:bodyPr wrap="square" rtlCol="0">
            <a:spAutoFit/>
          </a:bodyPr>
          <a:lstStyle/>
          <a:p>
            <a:r>
              <a:rPr lang="en-IE" b="1" dirty="0" smtClean="0"/>
              <a:t>13%</a:t>
            </a:r>
            <a:endParaRPr lang="en-IE" b="1" dirty="0"/>
          </a:p>
        </p:txBody>
      </p:sp>
      <p:sp>
        <p:nvSpPr>
          <p:cNvPr id="11" name="TextBox 10"/>
          <p:cNvSpPr txBox="1"/>
          <p:nvPr/>
        </p:nvSpPr>
        <p:spPr>
          <a:xfrm>
            <a:off x="2771800" y="3645024"/>
            <a:ext cx="648072" cy="369332"/>
          </a:xfrm>
          <a:prstGeom prst="rect">
            <a:avLst/>
          </a:prstGeom>
          <a:noFill/>
        </p:spPr>
        <p:txBody>
          <a:bodyPr wrap="square" rtlCol="0">
            <a:spAutoFit/>
          </a:bodyPr>
          <a:lstStyle/>
          <a:p>
            <a:r>
              <a:rPr lang="en-IE" b="1" dirty="0"/>
              <a:t>7</a:t>
            </a:r>
            <a:r>
              <a:rPr lang="en-IE" b="1" dirty="0" smtClean="0"/>
              <a:t>%</a:t>
            </a:r>
            <a:endParaRPr lang="en-IE" b="1" dirty="0"/>
          </a:p>
        </p:txBody>
      </p:sp>
      <p:sp>
        <p:nvSpPr>
          <p:cNvPr id="12" name="TextBox 11"/>
          <p:cNvSpPr txBox="1"/>
          <p:nvPr/>
        </p:nvSpPr>
        <p:spPr>
          <a:xfrm>
            <a:off x="2771800" y="4149080"/>
            <a:ext cx="648072" cy="369332"/>
          </a:xfrm>
          <a:prstGeom prst="rect">
            <a:avLst/>
          </a:prstGeom>
          <a:noFill/>
        </p:spPr>
        <p:txBody>
          <a:bodyPr wrap="square" rtlCol="0">
            <a:spAutoFit/>
          </a:bodyPr>
          <a:lstStyle/>
          <a:p>
            <a:r>
              <a:rPr lang="en-IE" b="1" dirty="0"/>
              <a:t>4</a:t>
            </a:r>
            <a:r>
              <a:rPr lang="en-IE" b="1" dirty="0" smtClean="0"/>
              <a:t>%</a:t>
            </a:r>
            <a:endParaRPr lang="en-IE" b="1" dirty="0"/>
          </a:p>
        </p:txBody>
      </p:sp>
      <p:sp>
        <p:nvSpPr>
          <p:cNvPr id="13" name="TextBox 12"/>
          <p:cNvSpPr txBox="1"/>
          <p:nvPr/>
        </p:nvSpPr>
        <p:spPr>
          <a:xfrm>
            <a:off x="2771800" y="4653136"/>
            <a:ext cx="648072" cy="369332"/>
          </a:xfrm>
          <a:prstGeom prst="rect">
            <a:avLst/>
          </a:prstGeom>
          <a:noFill/>
        </p:spPr>
        <p:txBody>
          <a:bodyPr wrap="square" rtlCol="0">
            <a:spAutoFit/>
          </a:bodyPr>
          <a:lstStyle/>
          <a:p>
            <a:r>
              <a:rPr lang="en-IE" b="1" dirty="0"/>
              <a:t>7</a:t>
            </a:r>
            <a:r>
              <a:rPr lang="en-IE" b="1" dirty="0" smtClean="0"/>
              <a:t>%</a:t>
            </a:r>
            <a:endParaRPr lang="en-IE" b="1" dirty="0"/>
          </a:p>
        </p:txBody>
      </p:sp>
      <p:sp>
        <p:nvSpPr>
          <p:cNvPr id="14" name="TextBox 13"/>
          <p:cNvSpPr txBox="1"/>
          <p:nvPr/>
        </p:nvSpPr>
        <p:spPr>
          <a:xfrm>
            <a:off x="2843808" y="5229200"/>
            <a:ext cx="648072" cy="369332"/>
          </a:xfrm>
          <a:prstGeom prst="rect">
            <a:avLst/>
          </a:prstGeom>
          <a:noFill/>
        </p:spPr>
        <p:txBody>
          <a:bodyPr wrap="square" rtlCol="0">
            <a:spAutoFit/>
          </a:bodyPr>
          <a:lstStyle/>
          <a:p>
            <a:r>
              <a:rPr lang="en-IE" b="1" dirty="0"/>
              <a:t>2</a:t>
            </a:r>
            <a:r>
              <a:rPr lang="en-IE" b="1" dirty="0" smtClean="0"/>
              <a:t>%</a:t>
            </a:r>
            <a:endParaRPr lang="en-IE" b="1" dirty="0"/>
          </a:p>
        </p:txBody>
      </p:sp>
      <p:sp>
        <p:nvSpPr>
          <p:cNvPr id="15" name="TextBox 14"/>
          <p:cNvSpPr txBox="1"/>
          <p:nvPr/>
        </p:nvSpPr>
        <p:spPr>
          <a:xfrm>
            <a:off x="0" y="1052736"/>
            <a:ext cx="2843808" cy="4801314"/>
          </a:xfrm>
          <a:prstGeom prst="rect">
            <a:avLst/>
          </a:prstGeom>
          <a:noFill/>
        </p:spPr>
        <p:txBody>
          <a:bodyPr wrap="square" rtlCol="0">
            <a:spAutoFit/>
          </a:bodyPr>
          <a:lstStyle/>
          <a:p>
            <a:r>
              <a:rPr lang="en-IE" sz="1600" dirty="0" smtClean="0"/>
              <a:t>To frighten</a:t>
            </a:r>
          </a:p>
          <a:p>
            <a:endParaRPr lang="en-IE" sz="1600" dirty="0" smtClean="0"/>
          </a:p>
          <a:p>
            <a:r>
              <a:rPr lang="en-IE" sz="1600" dirty="0" smtClean="0"/>
              <a:t>To reclaim drug debt</a:t>
            </a:r>
          </a:p>
          <a:p>
            <a:endParaRPr lang="en-IE" sz="1600" dirty="0" smtClean="0"/>
          </a:p>
          <a:p>
            <a:r>
              <a:rPr lang="en-IE" sz="1600" dirty="0" smtClean="0"/>
              <a:t>To obtain money (extortion)</a:t>
            </a:r>
          </a:p>
          <a:p>
            <a:endParaRPr lang="en-IE" sz="1600" dirty="0" smtClean="0"/>
          </a:p>
          <a:p>
            <a:r>
              <a:rPr lang="en-IE" sz="1600" dirty="0" smtClean="0"/>
              <a:t>To reclaim illegal money lending debt</a:t>
            </a:r>
          </a:p>
          <a:p>
            <a:r>
              <a:rPr lang="en-IE" sz="1600" dirty="0" smtClean="0"/>
              <a:t>To enforce gang control</a:t>
            </a:r>
          </a:p>
          <a:p>
            <a:endParaRPr lang="en-IE" sz="1600" dirty="0" smtClean="0"/>
          </a:p>
          <a:p>
            <a:r>
              <a:rPr lang="en-IE" sz="1600" dirty="0" smtClean="0"/>
              <a:t>To enforce silence regarding drug dealing</a:t>
            </a:r>
          </a:p>
          <a:p>
            <a:endParaRPr lang="en-IE" sz="1600" dirty="0" smtClean="0"/>
          </a:p>
          <a:p>
            <a:r>
              <a:rPr lang="en-IE" sz="1600" dirty="0" smtClean="0"/>
              <a:t>To enforce silence regarding other illegal activities</a:t>
            </a:r>
          </a:p>
          <a:p>
            <a:r>
              <a:rPr lang="en-IE" sz="1600" dirty="0" smtClean="0"/>
              <a:t>To recruit into illegal activities</a:t>
            </a:r>
          </a:p>
          <a:p>
            <a:endParaRPr lang="en-IE" sz="1600" dirty="0" smtClean="0"/>
          </a:p>
          <a:p>
            <a:r>
              <a:rPr lang="en-IE" sz="1600" dirty="0" smtClean="0"/>
              <a:t>Reasons unknown</a:t>
            </a:r>
          </a:p>
          <a:p>
            <a:endParaRPr lang="en-IE"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1623</TotalTime>
  <Words>1388</Words>
  <Application>Microsoft Office PowerPoint</Application>
  <PresentationFormat>On-screen Show (4:3)</PresentationFormat>
  <Paragraphs>317</Paragraphs>
  <Slides>32</Slides>
  <Notes>1</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Confidential  Incident Report</dc:title>
  <dc:creator>CityWide</dc:creator>
  <cp:lastModifiedBy>CityWide</cp:lastModifiedBy>
  <cp:revision>129</cp:revision>
  <dcterms:created xsi:type="dcterms:W3CDTF">2014-02-20T12:36:25Z</dcterms:created>
  <dcterms:modified xsi:type="dcterms:W3CDTF">2015-11-23T08:59:46Z</dcterms:modified>
</cp:coreProperties>
</file>