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62" r:id="rId5"/>
    <p:sldId id="297" r:id="rId6"/>
    <p:sldId id="260" r:id="rId7"/>
    <p:sldId id="261" r:id="rId8"/>
    <p:sldId id="263" r:id="rId9"/>
    <p:sldId id="277" r:id="rId10"/>
    <p:sldId id="278" r:id="rId11"/>
    <p:sldId id="264" r:id="rId12"/>
    <p:sldId id="279" r:id="rId13"/>
    <p:sldId id="268" r:id="rId14"/>
    <p:sldId id="291" r:id="rId15"/>
    <p:sldId id="292" r:id="rId16"/>
    <p:sldId id="302" r:id="rId17"/>
    <p:sldId id="295" r:id="rId18"/>
    <p:sldId id="299" r:id="rId19"/>
    <p:sldId id="296" r:id="rId20"/>
    <p:sldId id="300" r:id="rId21"/>
    <p:sldId id="304" r:id="rId22"/>
    <p:sldId id="303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94599"/>
  </p:normalViewPr>
  <p:slideViewPr>
    <p:cSldViewPr snapToGrid="0">
      <p:cViewPr varScale="1">
        <p:scale>
          <a:sx n="106" d="100"/>
          <a:sy n="106" d="100"/>
        </p:scale>
        <p:origin x="832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A06CCC-3671-40DD-8DF2-6FB2D16E2A5A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05D80A33-A9BC-4927-A4D4-D609D743E2E8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IE" sz="2800" dirty="0" smtClean="0">
              <a:solidFill>
                <a:schemeClr val="tx1"/>
              </a:solidFill>
            </a:rPr>
            <a:t>Human Rights </a:t>
          </a:r>
          <a:endParaRPr lang="en-IE" sz="2800" dirty="0">
            <a:solidFill>
              <a:schemeClr val="tx1"/>
            </a:solidFill>
          </a:endParaRPr>
        </a:p>
      </dgm:t>
    </dgm:pt>
    <dgm:pt modelId="{56DC22A1-D626-4539-83F4-7285611AB7FA}" type="parTrans" cxnId="{B9B3A911-9C82-4FF0-B39D-152B44B87207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IE"/>
        </a:p>
      </dgm:t>
    </dgm:pt>
    <dgm:pt modelId="{2E9571F4-9B40-46E3-81BA-8FB2FBBF55D2}" type="sibTrans" cxnId="{B9B3A911-9C82-4FF0-B39D-152B44B87207}">
      <dgm:prSet/>
      <dgm:spPr/>
      <dgm:t>
        <a:bodyPr/>
        <a:lstStyle/>
        <a:p>
          <a:endParaRPr lang="en-IE"/>
        </a:p>
      </dgm:t>
    </dgm:pt>
    <dgm:pt modelId="{93AACCAF-4EFF-4F67-8D3F-B6CFB1230B30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IE" sz="2800" dirty="0" smtClean="0">
              <a:solidFill>
                <a:schemeClr val="tx1"/>
              </a:solidFill>
              <a:latin typeface="+mn-lt"/>
            </a:rPr>
            <a:t>Equality</a:t>
          </a:r>
          <a:r>
            <a:rPr lang="en-IE" sz="2800" baseline="0" dirty="0" smtClean="0">
              <a:solidFill>
                <a:schemeClr val="tx1"/>
              </a:solidFill>
              <a:latin typeface="+mn-lt"/>
            </a:rPr>
            <a:t> </a:t>
          </a:r>
          <a:endParaRPr lang="en-IE" sz="2800" dirty="0">
            <a:solidFill>
              <a:schemeClr val="tx1"/>
            </a:solidFill>
            <a:latin typeface="+mn-lt"/>
          </a:endParaRPr>
        </a:p>
      </dgm:t>
    </dgm:pt>
    <dgm:pt modelId="{E7674282-A389-4E44-9A36-4BF2DC819400}" type="parTrans" cxnId="{56A44582-F00F-46D9-B669-4C31F19166AA}">
      <dgm:prSet/>
      <dgm:spPr/>
      <dgm:t>
        <a:bodyPr/>
        <a:lstStyle/>
        <a:p>
          <a:endParaRPr lang="en-IE"/>
        </a:p>
      </dgm:t>
    </dgm:pt>
    <dgm:pt modelId="{8D2E76F1-0434-4FD2-BFED-4FD46AA32A15}" type="sibTrans" cxnId="{56A44582-F00F-46D9-B669-4C31F19166AA}">
      <dgm:prSet/>
      <dgm:spPr/>
      <dgm:t>
        <a:bodyPr/>
        <a:lstStyle/>
        <a:p>
          <a:endParaRPr lang="en-IE"/>
        </a:p>
      </dgm:t>
    </dgm:pt>
    <dgm:pt modelId="{45FFF09C-7290-4A7C-A2CD-6BEE53E28762}">
      <dgm:prSet phldrT="[Text]" custT="1"/>
      <dgm:spPr>
        <a:solidFill>
          <a:schemeClr val="accent3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IE" sz="2000" dirty="0"/>
        </a:p>
        <a:p>
          <a:endParaRPr lang="en-IE" sz="2000" dirty="0"/>
        </a:p>
        <a:p>
          <a:r>
            <a:rPr lang="en-IE" sz="2400" b="1" dirty="0" smtClean="0"/>
            <a:t>AUTONOMY</a:t>
          </a:r>
        </a:p>
        <a:p>
          <a:r>
            <a:rPr lang="en-IE" sz="2400" b="1" dirty="0" smtClean="0"/>
            <a:t>DIGNITY</a:t>
          </a:r>
          <a:endParaRPr lang="en-IE" sz="2400" b="1" dirty="0"/>
        </a:p>
        <a:p>
          <a:r>
            <a:rPr lang="en-IE" sz="2400" b="1" dirty="0" smtClean="0"/>
            <a:t>INCLUSION</a:t>
          </a:r>
          <a:endParaRPr lang="en-IE" sz="2400" b="1" dirty="0"/>
        </a:p>
        <a:p>
          <a:r>
            <a:rPr lang="en-IE" sz="2400" b="1" dirty="0"/>
            <a:t>DEMOCRACY</a:t>
          </a:r>
        </a:p>
        <a:p>
          <a:r>
            <a:rPr lang="en-IE" sz="2400" b="1" dirty="0"/>
            <a:t>SOCIAL  JUSTICE</a:t>
          </a:r>
        </a:p>
        <a:p>
          <a:endParaRPr lang="en-IE" sz="2000" dirty="0"/>
        </a:p>
        <a:p>
          <a:endParaRPr lang="en-IE" sz="3100" dirty="0"/>
        </a:p>
      </dgm:t>
    </dgm:pt>
    <dgm:pt modelId="{E1221936-B49A-4667-BCDF-F21DBB67D541}" type="sibTrans" cxnId="{D9C71DE7-B5A4-45D7-B066-FA20EA34B2AC}">
      <dgm:prSet/>
      <dgm:spPr/>
      <dgm:t>
        <a:bodyPr/>
        <a:lstStyle/>
        <a:p>
          <a:endParaRPr lang="en-IE"/>
        </a:p>
      </dgm:t>
    </dgm:pt>
    <dgm:pt modelId="{154CED20-50E1-426E-B969-FC533AC88089}" type="parTrans" cxnId="{D9C71DE7-B5A4-45D7-B066-FA20EA34B2AC}">
      <dgm:prSet/>
      <dgm:spPr/>
      <dgm:t>
        <a:bodyPr/>
        <a:lstStyle/>
        <a:p>
          <a:endParaRPr lang="en-IE"/>
        </a:p>
      </dgm:t>
    </dgm:pt>
    <dgm:pt modelId="{0F432912-5051-42C6-8446-7B5F0F187999}" type="pres">
      <dgm:prSet presAssocID="{A6A06CCC-3671-40DD-8DF2-6FB2D16E2A5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11AE0811-C569-4C33-923E-C6520D411F4D}" type="pres">
      <dgm:prSet presAssocID="{45FFF09C-7290-4A7C-A2CD-6BEE53E28762}" presName="centerShape" presStyleLbl="node0" presStyleIdx="0" presStyleCnt="1" custScaleX="222476" custScaleY="236576" custLinFactNeighborX="9185" custLinFactNeighborY="18374"/>
      <dgm:spPr/>
      <dgm:t>
        <a:bodyPr/>
        <a:lstStyle/>
        <a:p>
          <a:endParaRPr lang="en-IE"/>
        </a:p>
      </dgm:t>
    </dgm:pt>
    <dgm:pt modelId="{BC0F8AEE-4E25-42A3-AE9F-017CDE8518FD}" type="pres">
      <dgm:prSet presAssocID="{56DC22A1-D626-4539-83F4-7285611AB7FA}" presName="Name9" presStyleLbl="parChTrans1D2" presStyleIdx="0" presStyleCnt="2"/>
      <dgm:spPr/>
      <dgm:t>
        <a:bodyPr/>
        <a:lstStyle/>
        <a:p>
          <a:endParaRPr lang="en-IE"/>
        </a:p>
      </dgm:t>
    </dgm:pt>
    <dgm:pt modelId="{CA090170-E935-4716-944E-4207109DB7B3}" type="pres">
      <dgm:prSet presAssocID="{56DC22A1-D626-4539-83F4-7285611AB7FA}" presName="connTx" presStyleLbl="parChTrans1D2" presStyleIdx="0" presStyleCnt="2"/>
      <dgm:spPr/>
      <dgm:t>
        <a:bodyPr/>
        <a:lstStyle/>
        <a:p>
          <a:endParaRPr lang="en-IE"/>
        </a:p>
      </dgm:t>
    </dgm:pt>
    <dgm:pt modelId="{CD5C5BCC-05BA-406B-9A94-5B11797B42C9}" type="pres">
      <dgm:prSet presAssocID="{05D80A33-A9BC-4927-A4D4-D609D743E2E8}" presName="node" presStyleLbl="node1" presStyleIdx="0" presStyleCnt="2" custScaleX="192760" custScaleY="95019" custRadScaleRad="123387" custRadScaleInc="-118446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5E9D32CA-838F-45FA-A20A-389D2EACAADB}" type="pres">
      <dgm:prSet presAssocID="{E7674282-A389-4E44-9A36-4BF2DC819400}" presName="Name9" presStyleLbl="parChTrans1D2" presStyleIdx="1" presStyleCnt="2"/>
      <dgm:spPr/>
      <dgm:t>
        <a:bodyPr/>
        <a:lstStyle/>
        <a:p>
          <a:endParaRPr lang="en-IE"/>
        </a:p>
      </dgm:t>
    </dgm:pt>
    <dgm:pt modelId="{8D7A5AB5-6C9E-4513-A3F0-B8E11154486E}" type="pres">
      <dgm:prSet presAssocID="{E7674282-A389-4E44-9A36-4BF2DC819400}" presName="connTx" presStyleLbl="parChTrans1D2" presStyleIdx="1" presStyleCnt="2"/>
      <dgm:spPr/>
      <dgm:t>
        <a:bodyPr/>
        <a:lstStyle/>
        <a:p>
          <a:endParaRPr lang="en-IE"/>
        </a:p>
      </dgm:t>
    </dgm:pt>
    <dgm:pt modelId="{44D64F82-9BB2-44FA-A57C-173E4D20CC4B}" type="pres">
      <dgm:prSet presAssocID="{93AACCAF-4EFF-4F67-8D3F-B6CFB1230B30}" presName="node" presStyleLbl="node1" presStyleIdx="1" presStyleCnt="2" custScaleX="154988" custScaleY="99668" custRadScaleRad="146926" custRadScaleInc="-8285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56A44582-F00F-46D9-B669-4C31F19166AA}" srcId="{45FFF09C-7290-4A7C-A2CD-6BEE53E28762}" destId="{93AACCAF-4EFF-4F67-8D3F-B6CFB1230B30}" srcOrd="1" destOrd="0" parTransId="{E7674282-A389-4E44-9A36-4BF2DC819400}" sibTransId="{8D2E76F1-0434-4FD2-BFED-4FD46AA32A15}"/>
    <dgm:cxn modelId="{051D1ECC-C712-2D4C-BDA3-191CB5577BD9}" type="presOf" srcId="{93AACCAF-4EFF-4F67-8D3F-B6CFB1230B30}" destId="{44D64F82-9BB2-44FA-A57C-173E4D20CC4B}" srcOrd="0" destOrd="0" presId="urn:microsoft.com/office/officeart/2005/8/layout/radial1"/>
    <dgm:cxn modelId="{D9C71DE7-B5A4-45D7-B066-FA20EA34B2AC}" srcId="{A6A06CCC-3671-40DD-8DF2-6FB2D16E2A5A}" destId="{45FFF09C-7290-4A7C-A2CD-6BEE53E28762}" srcOrd="0" destOrd="0" parTransId="{154CED20-50E1-426E-B969-FC533AC88089}" sibTransId="{E1221936-B49A-4667-BCDF-F21DBB67D541}"/>
    <dgm:cxn modelId="{F030D232-7C5B-B44A-B8EE-70534B48EC70}" type="presOf" srcId="{56DC22A1-D626-4539-83F4-7285611AB7FA}" destId="{CA090170-E935-4716-944E-4207109DB7B3}" srcOrd="1" destOrd="0" presId="urn:microsoft.com/office/officeart/2005/8/layout/radial1"/>
    <dgm:cxn modelId="{23C289B1-5FE8-2143-8058-589B9F1D64BB}" type="presOf" srcId="{56DC22A1-D626-4539-83F4-7285611AB7FA}" destId="{BC0F8AEE-4E25-42A3-AE9F-017CDE8518FD}" srcOrd="0" destOrd="0" presId="urn:microsoft.com/office/officeart/2005/8/layout/radial1"/>
    <dgm:cxn modelId="{4B702E31-1F0D-C940-90A0-0285ABAAAF0B}" type="presOf" srcId="{A6A06CCC-3671-40DD-8DF2-6FB2D16E2A5A}" destId="{0F432912-5051-42C6-8446-7B5F0F187999}" srcOrd="0" destOrd="0" presId="urn:microsoft.com/office/officeart/2005/8/layout/radial1"/>
    <dgm:cxn modelId="{626FC36B-07BF-3342-A598-8349937BCC4D}" type="presOf" srcId="{E7674282-A389-4E44-9A36-4BF2DC819400}" destId="{8D7A5AB5-6C9E-4513-A3F0-B8E11154486E}" srcOrd="1" destOrd="0" presId="urn:microsoft.com/office/officeart/2005/8/layout/radial1"/>
    <dgm:cxn modelId="{800EE246-D6FF-6D4B-A7D3-229862253AC4}" type="presOf" srcId="{45FFF09C-7290-4A7C-A2CD-6BEE53E28762}" destId="{11AE0811-C569-4C33-923E-C6520D411F4D}" srcOrd="0" destOrd="0" presId="urn:microsoft.com/office/officeart/2005/8/layout/radial1"/>
    <dgm:cxn modelId="{B9B3A911-9C82-4FF0-B39D-152B44B87207}" srcId="{45FFF09C-7290-4A7C-A2CD-6BEE53E28762}" destId="{05D80A33-A9BC-4927-A4D4-D609D743E2E8}" srcOrd="0" destOrd="0" parTransId="{56DC22A1-D626-4539-83F4-7285611AB7FA}" sibTransId="{2E9571F4-9B40-46E3-81BA-8FB2FBBF55D2}"/>
    <dgm:cxn modelId="{09F0DE6D-EA39-3A4E-BD62-6AD3C29E80FA}" type="presOf" srcId="{05D80A33-A9BC-4927-A4D4-D609D743E2E8}" destId="{CD5C5BCC-05BA-406B-9A94-5B11797B42C9}" srcOrd="0" destOrd="0" presId="urn:microsoft.com/office/officeart/2005/8/layout/radial1"/>
    <dgm:cxn modelId="{9AD8C74C-DD6A-8748-8E5E-8E33EAAD5C2E}" type="presOf" srcId="{E7674282-A389-4E44-9A36-4BF2DC819400}" destId="{5E9D32CA-838F-45FA-A20A-389D2EACAADB}" srcOrd="0" destOrd="0" presId="urn:microsoft.com/office/officeart/2005/8/layout/radial1"/>
    <dgm:cxn modelId="{82131DE4-18E1-1547-BDAC-FDF765EA6FC5}" type="presParOf" srcId="{0F432912-5051-42C6-8446-7B5F0F187999}" destId="{11AE0811-C569-4C33-923E-C6520D411F4D}" srcOrd="0" destOrd="0" presId="urn:microsoft.com/office/officeart/2005/8/layout/radial1"/>
    <dgm:cxn modelId="{C1983071-AFC5-8640-BF4D-C3850FB24A7B}" type="presParOf" srcId="{0F432912-5051-42C6-8446-7B5F0F187999}" destId="{BC0F8AEE-4E25-42A3-AE9F-017CDE8518FD}" srcOrd="1" destOrd="0" presId="urn:microsoft.com/office/officeart/2005/8/layout/radial1"/>
    <dgm:cxn modelId="{5F65EED8-C810-2949-AC6A-8361DE58E23A}" type="presParOf" srcId="{BC0F8AEE-4E25-42A3-AE9F-017CDE8518FD}" destId="{CA090170-E935-4716-944E-4207109DB7B3}" srcOrd="0" destOrd="0" presId="urn:microsoft.com/office/officeart/2005/8/layout/radial1"/>
    <dgm:cxn modelId="{5376D3F0-6F83-BB40-817D-713C7EB1B3C0}" type="presParOf" srcId="{0F432912-5051-42C6-8446-7B5F0F187999}" destId="{CD5C5BCC-05BA-406B-9A94-5B11797B42C9}" srcOrd="2" destOrd="0" presId="urn:microsoft.com/office/officeart/2005/8/layout/radial1"/>
    <dgm:cxn modelId="{A1BA5758-7FEF-6E45-88AB-A37904DDD3DE}" type="presParOf" srcId="{0F432912-5051-42C6-8446-7B5F0F187999}" destId="{5E9D32CA-838F-45FA-A20A-389D2EACAADB}" srcOrd="3" destOrd="0" presId="urn:microsoft.com/office/officeart/2005/8/layout/radial1"/>
    <dgm:cxn modelId="{1D147000-C9CC-5943-8005-B18E48E22FD6}" type="presParOf" srcId="{5E9D32CA-838F-45FA-A20A-389D2EACAADB}" destId="{8D7A5AB5-6C9E-4513-A3F0-B8E11154486E}" srcOrd="0" destOrd="0" presId="urn:microsoft.com/office/officeart/2005/8/layout/radial1"/>
    <dgm:cxn modelId="{492D8AF9-4497-144D-8271-AA1B657F908F}" type="presParOf" srcId="{0F432912-5051-42C6-8446-7B5F0F187999}" destId="{44D64F82-9BB2-44FA-A57C-173E4D20CC4B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AE0811-C569-4C33-923E-C6520D411F4D}">
      <dsp:nvSpPr>
        <dsp:cNvPr id="0" name=""/>
        <dsp:cNvSpPr/>
      </dsp:nvSpPr>
      <dsp:spPr>
        <a:xfrm>
          <a:off x="3294781" y="1637036"/>
          <a:ext cx="3306510" cy="3516069"/>
        </a:xfrm>
        <a:prstGeom prst="ellipse">
          <a:avLst/>
        </a:prstGeom>
        <a:solidFill>
          <a:schemeClr val="accent3">
            <a:lumMod val="50000"/>
          </a:schemeClr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2000" kern="1200" dirty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2000" kern="1200" dirty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b="1" kern="1200" dirty="0" smtClean="0"/>
            <a:t>AUTONOMY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b="1" kern="1200" dirty="0" smtClean="0"/>
            <a:t>DIGNITY</a:t>
          </a:r>
          <a:endParaRPr lang="en-IE" sz="2400" b="1" kern="1200" dirty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b="1" kern="1200" dirty="0" smtClean="0"/>
            <a:t>INCLUSION</a:t>
          </a:r>
          <a:endParaRPr lang="en-IE" sz="2400" b="1" kern="1200" dirty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b="1" kern="1200" dirty="0"/>
            <a:t>DEMOCRACY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b="1" kern="1200" dirty="0"/>
            <a:t>SOCIAL  JUSTICE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2000" kern="1200" dirty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3100" kern="1200" dirty="0"/>
        </a:p>
      </dsp:txBody>
      <dsp:txXfrm>
        <a:off x="3779008" y="2151952"/>
        <a:ext cx="2338056" cy="2486237"/>
      </dsp:txXfrm>
    </dsp:sp>
    <dsp:sp modelId="{BC0F8AEE-4E25-42A3-AE9F-017CDE8518FD}">
      <dsp:nvSpPr>
        <dsp:cNvPr id="0" name=""/>
        <dsp:cNvSpPr/>
      </dsp:nvSpPr>
      <dsp:spPr>
        <a:xfrm rot="37616">
          <a:off x="3294855" y="3364830"/>
          <a:ext cx="441014" cy="29126"/>
        </a:xfrm>
        <a:custGeom>
          <a:avLst/>
          <a:gdLst/>
          <a:ahLst/>
          <a:cxnLst/>
          <a:rect l="0" t="0" r="0" b="0"/>
          <a:pathLst>
            <a:path>
              <a:moveTo>
                <a:pt x="0" y="14563"/>
              </a:moveTo>
              <a:lnTo>
                <a:pt x="441014" y="1456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500" kern="1200"/>
        </a:p>
      </dsp:txBody>
      <dsp:txXfrm>
        <a:off x="3504337" y="3368368"/>
        <a:ext cx="22050" cy="22050"/>
      </dsp:txXfrm>
    </dsp:sp>
    <dsp:sp modelId="{CD5C5BCC-05BA-406B-9A94-5B11797B42C9}">
      <dsp:nvSpPr>
        <dsp:cNvPr id="0" name=""/>
        <dsp:cNvSpPr/>
      </dsp:nvSpPr>
      <dsp:spPr>
        <a:xfrm>
          <a:off x="871347" y="2660034"/>
          <a:ext cx="2864861" cy="1412203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kern="1200" dirty="0" smtClean="0">
              <a:solidFill>
                <a:schemeClr val="tx1"/>
              </a:solidFill>
            </a:rPr>
            <a:t>Human Rights </a:t>
          </a:r>
          <a:endParaRPr lang="en-IE" sz="2800" kern="1200" dirty="0">
            <a:solidFill>
              <a:schemeClr val="tx1"/>
            </a:solidFill>
          </a:endParaRPr>
        </a:p>
      </dsp:txBody>
      <dsp:txXfrm>
        <a:off x="1290896" y="2866846"/>
        <a:ext cx="2025763" cy="998579"/>
      </dsp:txXfrm>
    </dsp:sp>
    <dsp:sp modelId="{5E9D32CA-838F-45FA-A20A-389D2EACAADB}">
      <dsp:nvSpPr>
        <dsp:cNvPr id="0" name=""/>
        <dsp:cNvSpPr/>
      </dsp:nvSpPr>
      <dsp:spPr>
        <a:xfrm rot="10865692">
          <a:off x="6182491" y="3408099"/>
          <a:ext cx="418571" cy="29126"/>
        </a:xfrm>
        <a:custGeom>
          <a:avLst/>
          <a:gdLst/>
          <a:ahLst/>
          <a:cxnLst/>
          <a:rect l="0" t="0" r="0" b="0"/>
          <a:pathLst>
            <a:path>
              <a:moveTo>
                <a:pt x="0" y="14563"/>
              </a:moveTo>
              <a:lnTo>
                <a:pt x="418571" y="1456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500" kern="1200"/>
        </a:p>
      </dsp:txBody>
      <dsp:txXfrm rot="10800000">
        <a:off x="6381312" y="3412198"/>
        <a:ext cx="20928" cy="20928"/>
      </dsp:txXfrm>
    </dsp:sp>
    <dsp:sp modelId="{44D64F82-9BB2-44FA-A57C-173E4D20CC4B}">
      <dsp:nvSpPr>
        <dsp:cNvPr id="0" name=""/>
        <dsp:cNvSpPr/>
      </dsp:nvSpPr>
      <dsp:spPr>
        <a:xfrm>
          <a:off x="6182021" y="2700016"/>
          <a:ext cx="2303481" cy="1481298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kern="1200" dirty="0" smtClean="0">
              <a:solidFill>
                <a:schemeClr val="tx1"/>
              </a:solidFill>
              <a:latin typeface="+mn-lt"/>
            </a:rPr>
            <a:t>Equality</a:t>
          </a:r>
          <a:r>
            <a:rPr lang="en-IE" sz="2800" kern="1200" baseline="0" dirty="0" smtClean="0">
              <a:solidFill>
                <a:schemeClr val="tx1"/>
              </a:solidFill>
              <a:latin typeface="+mn-lt"/>
            </a:rPr>
            <a:t> </a:t>
          </a:r>
          <a:endParaRPr lang="en-IE" sz="2800" kern="1200" dirty="0">
            <a:solidFill>
              <a:schemeClr val="tx1"/>
            </a:solidFill>
            <a:latin typeface="+mn-lt"/>
          </a:endParaRPr>
        </a:p>
      </dsp:txBody>
      <dsp:txXfrm>
        <a:off x="6519358" y="2916947"/>
        <a:ext cx="1628807" cy="10474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F744D-7524-41A2-A4BF-493A567FC5FE}" type="datetimeFigureOut">
              <a:rPr lang="en-IE" smtClean="0"/>
              <a:pPr/>
              <a:t>12/11/2015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86D05-0BBE-43BF-8D7D-3B4FB5BA5B33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56279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About ensuring that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promotion of equality and protection of human rights becomes a core part of the way in which the organisation operates and conducts its business, rather than an add-on  or a reaction to potentially discriminatory acts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186D05-0BBE-43BF-8D7D-3B4FB5BA5B33}" type="slidenum">
              <a:rPr lang="en-IE" smtClean="0"/>
              <a:pPr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17327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 -provisions</a:t>
            </a:r>
            <a:r>
              <a:rPr lang="en-IE" baseline="0" dirty="0" smtClean="0"/>
              <a:t> of the equality legislation apply (9 grounds)</a:t>
            </a:r>
          </a:p>
          <a:p>
            <a:r>
              <a:rPr lang="en-IE" baseline="0" dirty="0" smtClean="0"/>
              <a:t>Human rights: constitution, domestic law – ECHR and Charter of Fundamental Rights </a:t>
            </a:r>
          </a:p>
          <a:p>
            <a:r>
              <a:rPr lang="en-IE" baseline="0" dirty="0" smtClean="0"/>
              <a:t>We recommend socio-</a:t>
            </a:r>
            <a:r>
              <a:rPr lang="en-IE" baseline="0" dirty="0" err="1" smtClean="0"/>
              <a:t>ec</a:t>
            </a:r>
            <a:r>
              <a:rPr lang="en-IE" baseline="0" dirty="0" smtClean="0"/>
              <a:t> status 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186D05-0BBE-43BF-8D7D-3B4FB5BA5B33}" type="slidenum">
              <a:rPr lang="en-IE" smtClean="0"/>
              <a:pPr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99519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pPr/>
              <a:t>11/12/15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pPr/>
              <a:t>11/12/15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pPr/>
              <a:t>11/12/15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pPr/>
              <a:t>11/12/15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pPr/>
              <a:t>11/12/15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pPr/>
              <a:t>11/12/15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pPr/>
              <a:t>11/12/15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pPr/>
              <a:t>11/12/15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pPr/>
              <a:t>11/12/15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pPr/>
              <a:t>11/12/15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pPr/>
              <a:t>11/12/15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pPr/>
              <a:t>11/12/15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4000" dirty="0" smtClean="0"/>
              <a:t>Public Sector Duty: Putting Equality and Human Rights at the Heart of the National Drugs Strategy</a:t>
            </a:r>
            <a:endParaRPr lang="en-IE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Niall Crowley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3826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Challenge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Wingdings" charset="2"/>
              <a:buChar char="Ø"/>
            </a:pPr>
            <a:r>
              <a:rPr lang="en-US" sz="3200" dirty="0"/>
              <a:t>E</a:t>
            </a:r>
            <a:r>
              <a:rPr lang="en-US" sz="3200" dirty="0" smtClean="0"/>
              <a:t>ncompassing civil, political, economic, social, and cultural rights.</a:t>
            </a:r>
          </a:p>
          <a:p>
            <a:pPr marL="342900" lvl="1" indent="-342900">
              <a:buFont typeface="Wingdings" charset="2"/>
              <a:buChar char="Ø"/>
            </a:pPr>
            <a:r>
              <a:rPr lang="en-GB" sz="3200" dirty="0" smtClean="0"/>
              <a:t>Integrating of two distinct traditions.</a:t>
            </a:r>
          </a:p>
          <a:p>
            <a:pPr marL="891540" lvl="4" indent="-342900">
              <a:buFont typeface="Wingdings" charset="2"/>
              <a:buChar char="ü"/>
            </a:pPr>
            <a:r>
              <a:rPr lang="en-GB" sz="3200" dirty="0" smtClean="0"/>
              <a:t>Individuals and Groups.</a:t>
            </a:r>
          </a:p>
          <a:p>
            <a:pPr marL="891540" lvl="4" indent="-342900">
              <a:buFont typeface="Wingdings" charset="2"/>
              <a:buChar char="ü"/>
            </a:pPr>
            <a:r>
              <a:rPr lang="en-GB" sz="3200" dirty="0" smtClean="0"/>
              <a:t>Social change and minimum standards. </a:t>
            </a:r>
          </a:p>
          <a:p>
            <a:pPr marL="342900" lvl="1" indent="-342900">
              <a:buFont typeface="Wingdings" charset="2"/>
              <a:buChar char="Ø"/>
            </a:pPr>
            <a:r>
              <a:rPr lang="en-GB" sz="3200" dirty="0" smtClean="0"/>
              <a:t>Addressing grounds of: gender, civil status, family status, age, disability, sexual orientation, race, religion, Traveller </a:t>
            </a:r>
            <a:r>
              <a:rPr lang="en-GB" sz="3200" b="1" dirty="0" smtClean="0"/>
              <a:t>and </a:t>
            </a:r>
            <a:r>
              <a:rPr lang="en-GB" sz="3200" dirty="0" smtClean="0"/>
              <a:t>socio-economic status</a:t>
            </a:r>
          </a:p>
          <a:p>
            <a:pPr marL="342900" lvl="1" indent="-342900">
              <a:buFont typeface="Wingdings" charset="2"/>
              <a:buChar char="Ø"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Values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Wingdings" charset="2"/>
              <a:buChar char="Ø"/>
            </a:pPr>
            <a:r>
              <a:rPr lang="en-US" sz="3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Values are those beliefs, ideals, principles that we hold to be important</a:t>
            </a:r>
          </a:p>
          <a:p>
            <a:pPr marL="342900" lvl="1" indent="-342900">
              <a:buFont typeface="Wingdings" charset="2"/>
              <a:buChar char="Ø"/>
            </a:pPr>
            <a:r>
              <a:rPr lang="en-US" sz="3200" b="1" dirty="0" smtClean="0"/>
              <a:t>Personal </a:t>
            </a:r>
            <a:r>
              <a:rPr lang="en-US" sz="3200" dirty="0" smtClean="0"/>
              <a:t>values guide our attitudes and behaviours</a:t>
            </a:r>
          </a:p>
          <a:p>
            <a:pPr marL="342900" lvl="1" indent="-342900">
              <a:buFont typeface="Wingdings" charset="2"/>
              <a:buChar char="Ø"/>
            </a:pPr>
            <a:r>
              <a:rPr lang="en-GB" sz="3200" dirty="0" smtClean="0"/>
              <a:t>They inform our choices</a:t>
            </a:r>
          </a:p>
          <a:p>
            <a:pPr marL="342900" lvl="1" indent="-342900">
              <a:buFont typeface="Wingdings" charset="2"/>
              <a:buChar char="Ø"/>
            </a:pPr>
            <a:r>
              <a:rPr lang="en-GB" sz="3200" dirty="0" smtClean="0"/>
              <a:t>Shared values guide the </a:t>
            </a:r>
            <a:r>
              <a:rPr lang="en-GB" sz="3200" b="1" dirty="0" smtClean="0"/>
              <a:t>organisations</a:t>
            </a:r>
            <a:r>
              <a:rPr lang="en-GB" sz="3200" dirty="0" smtClean="0"/>
              <a:t> we work in</a:t>
            </a:r>
          </a:p>
          <a:p>
            <a:pPr marL="342900" lvl="1" indent="-342900">
              <a:buFont typeface="Wingdings" charset="2"/>
              <a:buChar char="Ø"/>
            </a:pPr>
            <a:r>
              <a:rPr lang="en-US" sz="3200" dirty="0" smtClean="0"/>
              <a:t>They inform the issues that organisations prioritise</a:t>
            </a:r>
            <a:endParaRPr lang="en-AU" sz="3200" dirty="0" smtClean="0"/>
          </a:p>
          <a:p>
            <a:pPr marL="342900" lvl="1" indent="-342900">
              <a:buFont typeface="Wingdings" charset="2"/>
              <a:buChar char="Ø"/>
            </a:pPr>
            <a:r>
              <a:rPr lang="en-GB" sz="3200" dirty="0" smtClean="0"/>
              <a:t>They shape the way organisations work on issues</a:t>
            </a:r>
          </a:p>
          <a:p>
            <a:pPr marL="342900" lvl="1" indent="-342900">
              <a:buClr>
                <a:srgbClr val="99CB38"/>
              </a:buClr>
              <a:buFont typeface="Wingdings" charset="2"/>
              <a:buChar char="Ø"/>
            </a:pPr>
            <a:endParaRPr lang="en-US" sz="32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Values-Based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rgbClr val="99CB38"/>
              </a:buClr>
              <a:buFont typeface="Wingdings" charset="2"/>
              <a:buChar char="Ø"/>
            </a:pPr>
            <a:r>
              <a:rPr lang="en-US" sz="3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Human </a:t>
            </a:r>
            <a:r>
              <a:rPr lang="en-US" sz="3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worth is a foundation for both equality and human rights.</a:t>
            </a:r>
          </a:p>
          <a:p>
            <a:pPr marL="342900" lvl="1" indent="-342900">
              <a:buClr>
                <a:srgbClr val="99CB38"/>
              </a:buClr>
              <a:buFont typeface="Wingdings" charset="2"/>
              <a:buChar char="Ø"/>
            </a:pPr>
            <a:r>
              <a:rPr lang="en-US" sz="3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The potential in values to integrate equality and human rights.</a:t>
            </a:r>
          </a:p>
          <a:p>
            <a:pPr marL="342900" lvl="1" indent="-342900">
              <a:buClr>
                <a:srgbClr val="99CB38"/>
              </a:buClr>
              <a:buFont typeface="Wingdings" charset="2"/>
              <a:buChar char="Ø"/>
            </a:pPr>
            <a:r>
              <a:rPr lang="en-US" sz="3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The capacity of values to </a:t>
            </a:r>
            <a:r>
              <a:rPr lang="en-GB" sz="3200" dirty="0" smtClean="0"/>
              <a:t>give expression to an ambition to achieve equality and fulfill human rights</a:t>
            </a:r>
            <a:r>
              <a:rPr lang="en-US" sz="3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marL="342900" lvl="1" indent="-342900">
              <a:buClr>
                <a:srgbClr val="99CB38"/>
              </a:buClr>
              <a:buFont typeface="Wingdings" charset="2"/>
              <a:buChar char="Ø"/>
            </a:pPr>
            <a:r>
              <a:rPr lang="en-US" sz="3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Cultural change through </a:t>
            </a:r>
            <a:r>
              <a:rPr lang="en-US" sz="32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prioritising</a:t>
            </a:r>
            <a:r>
              <a:rPr lang="en-US" sz="3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new values.</a:t>
            </a:r>
            <a:endParaRPr lang="en-US" sz="32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Values that Integrate Equality and Human Rights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>
              <a:buFont typeface="Wingdings" charset="2"/>
              <a:buChar char="Ø"/>
            </a:pPr>
            <a:r>
              <a:rPr lang="en-US" sz="3200" b="1" dirty="0" smtClean="0"/>
              <a:t>Autonomy:</a:t>
            </a:r>
            <a:r>
              <a:rPr lang="en-US" sz="3200" dirty="0" smtClean="0"/>
              <a:t> choice, agency, self-determination, freedom, absence of coercion.</a:t>
            </a:r>
            <a:endParaRPr lang="en-AU" sz="3200" dirty="0" smtClean="0"/>
          </a:p>
          <a:p>
            <a:pPr marL="342900" lvl="1" indent="-342900">
              <a:buFont typeface="Wingdings" charset="2"/>
              <a:buChar char="Ø"/>
            </a:pPr>
            <a:r>
              <a:rPr lang="en-US" sz="3200" b="1" dirty="0" smtClean="0"/>
              <a:t>Democracy:</a:t>
            </a:r>
            <a:r>
              <a:rPr lang="en-US" sz="3200" dirty="0" smtClean="0"/>
              <a:t> participation, voice, empowerment, accountability from powerful.</a:t>
            </a:r>
            <a:endParaRPr lang="en-AU" sz="3200" dirty="0" smtClean="0"/>
          </a:p>
          <a:p>
            <a:pPr marL="342900" lvl="1" indent="-342900">
              <a:buFont typeface="Wingdings" charset="2"/>
              <a:buChar char="Ø"/>
            </a:pPr>
            <a:r>
              <a:rPr lang="en-US" sz="3200" b="1" dirty="0" smtClean="0"/>
              <a:t>Dignity:</a:t>
            </a:r>
            <a:r>
              <a:rPr lang="en-US" sz="3200" dirty="0" smtClean="0"/>
              <a:t> respect, relationships of care and love, human worth, absence of inhumane and degrading treatment.</a:t>
            </a:r>
            <a:endParaRPr lang="en-AU" sz="3200" dirty="0" smtClean="0"/>
          </a:p>
          <a:p>
            <a:pPr marL="342900" lvl="1" indent="-342900">
              <a:buFont typeface="Wingdings" charset="2"/>
              <a:buChar char="Ø"/>
            </a:pPr>
            <a:r>
              <a:rPr lang="en-US" sz="3200" b="1" dirty="0" smtClean="0"/>
              <a:t>Inclusion:</a:t>
            </a:r>
            <a:r>
              <a:rPr lang="en-US" sz="3200" dirty="0" smtClean="0"/>
              <a:t> sense of belonging, community, recognition diversity, solidarity, absence of privilege and entitlement.</a:t>
            </a:r>
            <a:endParaRPr lang="en-AU" sz="3200" dirty="0" smtClean="0"/>
          </a:p>
          <a:p>
            <a:pPr marL="342900" lvl="1" indent="-342900">
              <a:buFont typeface="Wingdings" charset="2"/>
              <a:buChar char="Ø"/>
            </a:pPr>
            <a:r>
              <a:rPr lang="en-US" sz="3200" b="1" dirty="0" smtClean="0"/>
              <a:t>Social Justice: </a:t>
            </a:r>
            <a:r>
              <a:rPr lang="en-US" sz="3200" dirty="0" smtClean="0"/>
              <a:t>access to and enjoyment of wealth, income, jobs and social goods such as education, health, and accommodation.</a:t>
            </a:r>
            <a:endParaRPr lang="en-AU" sz="3200" dirty="0" smtClean="0"/>
          </a:p>
          <a:p>
            <a:pPr marL="342900" lvl="1" indent="-342900">
              <a:buFont typeface="Wingdings" charset="2"/>
              <a:buChar char="Ø"/>
            </a:pPr>
            <a:endParaRPr lang="en-US" sz="3200" dirty="0" smtClean="0"/>
          </a:p>
          <a:p>
            <a:pPr marL="342900" lvl="1" indent="-342900">
              <a:buFont typeface="Arial"/>
              <a:buChar char="•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253365632"/>
              </p:ext>
            </p:extLst>
          </p:nvPr>
        </p:nvGraphicFramePr>
        <p:xfrm>
          <a:off x="1009934" y="504968"/>
          <a:ext cx="9184943" cy="5402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 Box 16"/>
          <p:cNvSpPr txBox="1"/>
          <p:nvPr/>
        </p:nvSpPr>
        <p:spPr>
          <a:xfrm>
            <a:off x="3530344" y="808366"/>
            <a:ext cx="4733172" cy="107817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accent3">
                <a:lumMod val="75000"/>
              </a:schemeClr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en-US" sz="2000" b="1" dirty="0" smtClean="0">
              <a:solidFill>
                <a:srgbClr val="000000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2400" b="1" dirty="0" smtClean="0">
                <a:solidFill>
                  <a:srgbClr val="000000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Values </a:t>
            </a:r>
            <a:r>
              <a:rPr lang="en-US" sz="2400" b="1" dirty="0">
                <a:solidFill>
                  <a:srgbClr val="000000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that Connect &amp; Reinforce</a:t>
            </a:r>
            <a:endParaRPr lang="en-IE" sz="2400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Curved Right Arrow 3"/>
          <p:cNvSpPr/>
          <p:nvPr/>
        </p:nvSpPr>
        <p:spPr>
          <a:xfrm>
            <a:off x="1958250" y="1347453"/>
            <a:ext cx="1572094" cy="1368451"/>
          </a:xfrm>
          <a:prstGeom prst="curved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5" name="Curved Left Arrow 4"/>
          <p:cNvSpPr/>
          <p:nvPr/>
        </p:nvSpPr>
        <p:spPr>
          <a:xfrm>
            <a:off x="8263516" y="1347453"/>
            <a:ext cx="1597936" cy="1368451"/>
          </a:xfrm>
          <a:prstGeom prst="curvedLef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9305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0615" y="2166918"/>
            <a:ext cx="10058400" cy="1450757"/>
          </a:xfrm>
        </p:spPr>
        <p:txBody>
          <a:bodyPr>
            <a:normAutofit/>
          </a:bodyPr>
          <a:lstStyle/>
          <a:p>
            <a:r>
              <a:rPr lang="en-IE" dirty="0" smtClean="0"/>
              <a:t>An Equality and Human Rights Statement</a:t>
            </a:r>
            <a:br>
              <a:rPr lang="en-IE" dirty="0" smtClean="0"/>
            </a:br>
            <a:r>
              <a:rPr lang="en-IE" dirty="0" smtClean="0"/>
              <a:t>for the National Drugs Strategy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6669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 for?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Ø"/>
            </a:pPr>
            <a:r>
              <a:rPr lang="en-GB" sz="3200" dirty="0"/>
              <a:t>Putting </a:t>
            </a:r>
            <a:r>
              <a:rPr lang="en-GB" sz="3200" dirty="0" smtClean="0"/>
              <a:t>equality and human rights </a:t>
            </a:r>
            <a:r>
              <a:rPr lang="en-GB" sz="3200" dirty="0"/>
              <a:t>values into play in the </a:t>
            </a:r>
            <a:r>
              <a:rPr lang="en-GB" sz="3200" dirty="0" smtClean="0"/>
              <a:t>planning, implementing, </a:t>
            </a:r>
            <a:r>
              <a:rPr lang="en-GB" sz="3200" dirty="0"/>
              <a:t>and </a:t>
            </a:r>
            <a:r>
              <a:rPr lang="en-GB" sz="3200" dirty="0" smtClean="0"/>
              <a:t>evaluating the National Drugs Strategy.</a:t>
            </a:r>
          </a:p>
          <a:p>
            <a:pPr>
              <a:buFont typeface="Wingdings" charset="2"/>
              <a:buChar char="Ø"/>
            </a:pPr>
            <a:r>
              <a:rPr lang="en-GB" sz="3200" dirty="0" smtClean="0"/>
              <a:t>Establishing </a:t>
            </a:r>
            <a:r>
              <a:rPr lang="en-GB" sz="3200" dirty="0"/>
              <a:t>objectives </a:t>
            </a:r>
            <a:r>
              <a:rPr lang="en-GB" sz="3200" dirty="0" smtClean="0"/>
              <a:t>to be pursued to give expression to these values in the the National Drugs Strategy.</a:t>
            </a:r>
          </a:p>
          <a:p>
            <a:pPr>
              <a:buFont typeface="Wingdings" charset="2"/>
              <a:buChar char="Ø"/>
            </a:pPr>
            <a:r>
              <a:rPr lang="en-GB" sz="3200" dirty="0" smtClean="0"/>
              <a:t>Identifying </a:t>
            </a:r>
            <a:r>
              <a:rPr lang="en-GB" sz="3200" dirty="0"/>
              <a:t>the </a:t>
            </a:r>
            <a:r>
              <a:rPr lang="en-GB" sz="3200" dirty="0" smtClean="0"/>
              <a:t>issues to address </a:t>
            </a:r>
            <a:r>
              <a:rPr lang="en-GB" sz="3200" dirty="0"/>
              <a:t>through </a:t>
            </a:r>
            <a:r>
              <a:rPr lang="en-GB" sz="3200" dirty="0" smtClean="0"/>
              <a:t>the National Drugs Strategy in order </a:t>
            </a:r>
            <a:r>
              <a:rPr lang="en-GB" sz="3200" dirty="0"/>
              <a:t>to give expression to </a:t>
            </a:r>
            <a:r>
              <a:rPr lang="en-GB" sz="3200" dirty="0" smtClean="0"/>
              <a:t>these </a:t>
            </a:r>
            <a:r>
              <a:rPr lang="en-GB" sz="3200" dirty="0"/>
              <a:t>values.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9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Equality and Human Rights Statement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1" indent="-342900">
              <a:buClr>
                <a:srgbClr val="99CB38"/>
              </a:buClr>
              <a:buFont typeface="Wingdings" charset="2"/>
              <a:buChar char="Ø"/>
            </a:pPr>
            <a:r>
              <a:rPr lang="en-GB" sz="3200" dirty="0" smtClean="0"/>
              <a:t>Defines equality and human rights values: Dignity; Autonomy; Social Justice; Inclusion; Democracy.</a:t>
            </a:r>
          </a:p>
          <a:p>
            <a:pPr marL="342900" lvl="1" indent="-342900">
              <a:buClr>
                <a:srgbClr val="99CB38"/>
              </a:buClr>
              <a:buFont typeface="Wingdings" charset="2"/>
              <a:buChar char="Ø"/>
            </a:pPr>
            <a:r>
              <a:rPr lang="en-GB" sz="3200" dirty="0" smtClean="0"/>
              <a:t>Identifies the objectives to be pursued in relation to each of these values in the National Drugs Strategy.</a:t>
            </a:r>
          </a:p>
          <a:p>
            <a:pPr marL="342900" lvl="1" indent="-342900">
              <a:buClr>
                <a:srgbClr val="99CB38"/>
              </a:buClr>
              <a:buFont typeface="Wingdings" charset="2"/>
              <a:buChar char="Ø"/>
            </a:pPr>
            <a:r>
              <a:rPr lang="en-GB" sz="3200" dirty="0" smtClean="0"/>
              <a:t>Sets out the equality and human rights issues to be address in the National Drugs Strategy for each objective.</a:t>
            </a:r>
          </a:p>
          <a:p>
            <a:pPr marL="342900" lvl="1" indent="-342900">
              <a:buClr>
                <a:srgbClr val="99CB38"/>
              </a:buClr>
              <a:buFont typeface="Wingdings" charset="2"/>
              <a:buChar char="Ø"/>
            </a:pPr>
            <a:r>
              <a:rPr lang="en-GB" sz="3200" dirty="0" smtClean="0"/>
              <a:t>Identifies how the statement will be used in preparing, implementing and evaluating the strategy.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the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charset="2"/>
              <a:buChar char="Ø"/>
            </a:pPr>
            <a:r>
              <a:rPr lang="en-US" sz="3200" dirty="0" smtClean="0"/>
              <a:t>An internal working group within the Department to:</a:t>
            </a:r>
          </a:p>
          <a:p>
            <a:pPr lvl="2">
              <a:buFont typeface="Wingdings" charset="2"/>
              <a:buChar char="ü"/>
            </a:pPr>
            <a:r>
              <a:rPr lang="en-US" sz="3200" dirty="0" smtClean="0"/>
              <a:t>Agree a definition for the values chosen</a:t>
            </a:r>
          </a:p>
          <a:p>
            <a:pPr lvl="2">
              <a:buFont typeface="Wingdings" charset="2"/>
              <a:buChar char="ü"/>
            </a:pPr>
            <a:r>
              <a:rPr lang="en-US" sz="3200" dirty="0" smtClean="0"/>
              <a:t>Set objectives for each value</a:t>
            </a:r>
          </a:p>
          <a:p>
            <a:pPr lvl="2">
              <a:buFont typeface="Wingdings" charset="2"/>
              <a:buChar char="ü"/>
            </a:pPr>
            <a:r>
              <a:rPr lang="en-US" sz="3200" dirty="0" smtClean="0"/>
              <a:t>Gather data relevant to the objectives and to diversity</a:t>
            </a:r>
          </a:p>
          <a:p>
            <a:pPr lvl="2">
              <a:buFont typeface="Wingdings" charset="2"/>
              <a:buChar char="ü"/>
            </a:pPr>
            <a:r>
              <a:rPr lang="en-US" sz="3200" dirty="0" smtClean="0"/>
              <a:t>Identify the issues for each objective</a:t>
            </a:r>
          </a:p>
          <a:p>
            <a:pPr>
              <a:buFont typeface="Wingdings" charset="2"/>
              <a:buChar char="Ø"/>
            </a:pPr>
            <a:r>
              <a:rPr lang="en-US" sz="3200" dirty="0" smtClean="0"/>
              <a:t>Engage in dialogue with representative </a:t>
            </a:r>
            <a:r>
              <a:rPr lang="en-US" sz="3200" dirty="0" err="1" smtClean="0"/>
              <a:t>organisations</a:t>
            </a:r>
            <a:r>
              <a:rPr lang="en-US" sz="3200" dirty="0" smtClean="0"/>
              <a:t>.</a:t>
            </a:r>
          </a:p>
          <a:p>
            <a:pPr>
              <a:buFont typeface="Wingdings" charset="2"/>
              <a:buChar char="Ø"/>
            </a:pPr>
            <a:r>
              <a:rPr lang="en-US" sz="3200" dirty="0" smtClean="0"/>
              <a:t>Complete the Equality and Human Rights Statement.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7909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an Equality and Human Rights Statement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Wingdings" charset="2"/>
              <a:buChar char="Ø"/>
            </a:pPr>
            <a:r>
              <a:rPr lang="en-GB" sz="3200" dirty="0" smtClean="0"/>
              <a:t>Deploy the statement in </a:t>
            </a:r>
            <a:r>
              <a:rPr lang="en-GB" sz="3200" b="1" dirty="0" smtClean="0"/>
              <a:t>planning</a:t>
            </a:r>
            <a:r>
              <a:rPr lang="en-GB" sz="3200" dirty="0" smtClean="0"/>
              <a:t>: consultation, data gathering, priorities, and indicators for the strategy.</a:t>
            </a:r>
          </a:p>
          <a:p>
            <a:pPr marL="457200" indent="-457200">
              <a:buFont typeface="Wingdings" charset="2"/>
              <a:buChar char="Ø"/>
            </a:pPr>
            <a:r>
              <a:rPr lang="en-GB" sz="3200" dirty="0" smtClean="0"/>
              <a:t>Deploy the statement in </a:t>
            </a:r>
            <a:r>
              <a:rPr lang="en-GB" sz="3200" b="1" dirty="0" smtClean="0"/>
              <a:t>implementation</a:t>
            </a:r>
            <a:r>
              <a:rPr lang="en-GB" sz="3200" dirty="0" smtClean="0"/>
              <a:t>: coordination meetings, track progress on the issues, and feedback mechanisms.</a:t>
            </a:r>
          </a:p>
          <a:p>
            <a:pPr marL="457200" indent="-457200">
              <a:buFont typeface="Wingdings" charset="2"/>
              <a:buChar char="Ø"/>
            </a:pPr>
            <a:r>
              <a:rPr lang="en-GB" sz="3200" dirty="0" smtClean="0"/>
              <a:t>Deploy the statement in </a:t>
            </a:r>
            <a:r>
              <a:rPr lang="en-GB" sz="3200" b="1" dirty="0" smtClean="0"/>
              <a:t>evaluation</a:t>
            </a:r>
            <a:r>
              <a:rPr lang="en-GB" sz="3200" dirty="0" smtClean="0"/>
              <a:t>: Identify the outputs, outcomes and impacts that relate to the objectives set and issues identified for each value.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Topics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IE" sz="3200" dirty="0" smtClean="0"/>
              <a:t>The Public Sector Duty</a:t>
            </a:r>
            <a:r>
              <a:rPr lang="en-GB" sz="32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3200" dirty="0" smtClean="0"/>
              <a:t>A Values Based Approach to </a:t>
            </a:r>
            <a:r>
              <a:rPr lang="en-GB" sz="3200" dirty="0"/>
              <a:t>I</a:t>
            </a:r>
            <a:r>
              <a:rPr lang="en-GB" sz="3200" dirty="0" smtClean="0"/>
              <a:t>mplementing the Public Sector Duty.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3200" dirty="0" smtClean="0"/>
              <a:t>Using an Equality and Human Rights Statement.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3200" dirty="0" smtClean="0"/>
              <a:t>Taking Difference into Account.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3200" dirty="0" smtClean="0"/>
              <a:t>Questions for Discussion.</a:t>
            </a:r>
            <a:endParaRPr lang="en-IE" sz="3200" dirty="0"/>
          </a:p>
        </p:txBody>
      </p:sp>
    </p:spTree>
    <p:extLst>
      <p:ext uri="{BB962C8B-B14F-4D97-AF65-F5344CB8AC3E}">
        <p14:creationId xmlns:p14="http://schemas.microsoft.com/office/powerpoint/2010/main" val="337843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Taking Account of Difference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GB" sz="3200" dirty="0" smtClean="0"/>
              <a:t>Identity</a:t>
            </a:r>
            <a:endParaRPr lang="en-IE" sz="3200" dirty="0" smtClean="0"/>
          </a:p>
          <a:p>
            <a:pPr lvl="2">
              <a:spcAft>
                <a:spcPts val="0"/>
              </a:spcAft>
              <a:buFont typeface="Wingdings" charset="2"/>
              <a:buChar char="ü"/>
              <a:defRPr/>
            </a:pPr>
            <a:r>
              <a:rPr lang="en-GB" sz="3200" dirty="0" smtClean="0"/>
              <a:t>What </a:t>
            </a:r>
            <a:r>
              <a:rPr lang="en-GB" sz="3200" dirty="0"/>
              <a:t>makes </a:t>
            </a:r>
            <a:r>
              <a:rPr lang="en-GB" sz="3200" dirty="0" smtClean="0"/>
              <a:t>the group </a:t>
            </a:r>
            <a:r>
              <a:rPr lang="en-GB" sz="3200" dirty="0"/>
              <a:t>unique: values, beliefs, worldview, ways of communicating, particular needs,</a:t>
            </a:r>
            <a:endParaRPr lang="en-IE" sz="3200" dirty="0"/>
          </a:p>
          <a:p>
            <a:pPr fontAlgn="auto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GB" sz="3200" dirty="0" smtClean="0"/>
              <a:t>Experience</a:t>
            </a:r>
            <a:endParaRPr lang="en-IE" sz="3200" dirty="0" smtClean="0"/>
          </a:p>
          <a:p>
            <a:pPr lvl="2">
              <a:spcAft>
                <a:spcPts val="0"/>
              </a:spcAft>
              <a:buFont typeface="Wingdings" charset="2"/>
              <a:buChar char="ü"/>
              <a:defRPr/>
            </a:pPr>
            <a:r>
              <a:rPr lang="en-GB" sz="3200" dirty="0" smtClean="0"/>
              <a:t>How </a:t>
            </a:r>
            <a:r>
              <a:rPr lang="en-GB" sz="3200" dirty="0"/>
              <a:t>other groups and institutions relate to </a:t>
            </a:r>
            <a:r>
              <a:rPr lang="en-GB" sz="3200" dirty="0" smtClean="0"/>
              <a:t>the </a:t>
            </a:r>
            <a:r>
              <a:rPr lang="en-GB" sz="3200" dirty="0"/>
              <a:t>group,</a:t>
            </a:r>
            <a:endParaRPr lang="en-IE" sz="3200" dirty="0"/>
          </a:p>
          <a:p>
            <a:pPr fontAlgn="auto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GB" sz="3200" dirty="0" smtClean="0"/>
              <a:t>Situation</a:t>
            </a:r>
            <a:endParaRPr lang="en-IE" sz="3200" dirty="0" smtClean="0"/>
          </a:p>
          <a:p>
            <a:pPr lvl="2">
              <a:spcAft>
                <a:spcPts val="0"/>
              </a:spcAft>
              <a:buFont typeface="Wingdings" charset="2"/>
              <a:buChar char="ü"/>
              <a:defRPr/>
            </a:pPr>
            <a:r>
              <a:rPr lang="en-GB" sz="3200" dirty="0" smtClean="0"/>
              <a:t>How the </a:t>
            </a:r>
            <a:r>
              <a:rPr lang="en-GB" sz="3200" dirty="0"/>
              <a:t>group fares in society: economic, social, political and cultural status</a:t>
            </a:r>
            <a:r>
              <a:rPr lang="en-GB" sz="3200" dirty="0" smtClean="0"/>
              <a:t>.</a:t>
            </a:r>
            <a:endParaRPr lang="en-IE" sz="3200" dirty="0"/>
          </a:p>
        </p:txBody>
      </p:sp>
    </p:spTree>
    <p:extLst>
      <p:ext uri="{BB962C8B-B14F-4D97-AF65-F5344CB8AC3E}">
        <p14:creationId xmlns:p14="http://schemas.microsoft.com/office/powerpoint/2010/main" val="82912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Taking Account of Difference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sz="3200" dirty="0" smtClean="0"/>
              <a:t>Identify relevant groups</a:t>
            </a:r>
          </a:p>
          <a:p>
            <a:pPr>
              <a:buFont typeface="Wingdings" charset="2"/>
              <a:buChar char="Ø"/>
            </a:pPr>
            <a:r>
              <a:rPr lang="en-US" sz="3200" dirty="0" smtClean="0"/>
              <a:t>Gather relevant data on difference</a:t>
            </a:r>
          </a:p>
          <a:p>
            <a:pPr>
              <a:buFont typeface="Wingdings" charset="2"/>
              <a:buChar char="Ø"/>
            </a:pPr>
            <a:r>
              <a:rPr lang="en-US" sz="3200" dirty="0" smtClean="0"/>
              <a:t>Assess issues identified against data on difference</a:t>
            </a:r>
          </a:p>
          <a:p>
            <a:pPr>
              <a:buFont typeface="Wingdings" charset="2"/>
              <a:buChar char="Ø"/>
            </a:pPr>
            <a:r>
              <a:rPr lang="en-US" sz="3200" dirty="0" smtClean="0"/>
              <a:t>Reformulate issues to take account of difference</a:t>
            </a:r>
          </a:p>
          <a:p>
            <a:pPr>
              <a:buFont typeface="Wingdings" charset="2"/>
              <a:buChar char="Ø"/>
            </a:pPr>
            <a:r>
              <a:rPr lang="en-US" sz="3200" dirty="0" smtClean="0"/>
              <a:t>Add issues to take account of difference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528813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charset="2"/>
              <a:buChar char="Ø"/>
            </a:pPr>
            <a:r>
              <a:rPr lang="en-US" sz="3200" dirty="0" smtClean="0"/>
              <a:t>Does the public sector duty hold potential to ensure the National Drugs Strategy includes a diversity of groups?</a:t>
            </a:r>
          </a:p>
          <a:p>
            <a:pPr>
              <a:buFont typeface="Wingdings" charset="2"/>
              <a:buChar char="Ø"/>
            </a:pPr>
            <a:r>
              <a:rPr lang="en-US" sz="3200" dirty="0" smtClean="0"/>
              <a:t>How can civil society </a:t>
            </a:r>
            <a:r>
              <a:rPr lang="en-US" sz="3200" dirty="0" err="1" smtClean="0"/>
              <a:t>mobilise</a:t>
            </a:r>
            <a:r>
              <a:rPr lang="en-US" sz="3200" dirty="0" smtClean="0"/>
              <a:t> an effective demand for the implementation of the public sector duty?</a:t>
            </a:r>
          </a:p>
          <a:p>
            <a:pPr>
              <a:buFont typeface="Wingdings" charset="2"/>
              <a:buChar char="Ø"/>
            </a:pPr>
            <a:r>
              <a:rPr lang="en-US" sz="3200" dirty="0" smtClean="0"/>
              <a:t>How can civil society ensure that the public sector duty is implemented in an effective and useful manner?</a:t>
            </a:r>
          </a:p>
          <a:p>
            <a:pPr>
              <a:buFont typeface="Wingdings" charset="2"/>
              <a:buChar char="Ø"/>
            </a:pPr>
            <a:r>
              <a:rPr lang="en-US" sz="3200" dirty="0" smtClean="0"/>
              <a:t>What recommendations should we make?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5131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0615" y="2166918"/>
            <a:ext cx="10058400" cy="1450757"/>
          </a:xfrm>
        </p:spPr>
        <p:txBody>
          <a:bodyPr/>
          <a:lstStyle/>
          <a:p>
            <a:r>
              <a:rPr lang="en-IE" dirty="0" smtClean="0"/>
              <a:t>Public Sector Duty on Equality and Human Rights Duty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6669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00752"/>
          </a:xfrm>
        </p:spPr>
        <p:txBody>
          <a:bodyPr>
            <a:normAutofit/>
          </a:bodyPr>
          <a:lstStyle/>
          <a:p>
            <a:r>
              <a:rPr lang="en-IE" dirty="0" smtClean="0"/>
              <a:t>What is </a:t>
            </a:r>
            <a:r>
              <a:rPr lang="en-IE" dirty="0"/>
              <a:t>a</a:t>
            </a:r>
            <a:r>
              <a:rPr lang="en-IE" dirty="0" smtClean="0"/>
              <a:t> Public Sector Duty?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91143"/>
            <a:ext cx="10058400" cy="4336702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sz="3200" dirty="0" smtClean="0"/>
              <a:t>A legal requirement on </a:t>
            </a:r>
            <a:r>
              <a:rPr lang="en-US" sz="3200" dirty="0"/>
              <a:t>public </a:t>
            </a:r>
            <a:r>
              <a:rPr lang="en-US" sz="3200" dirty="0" smtClean="0"/>
              <a:t>bodies</a:t>
            </a:r>
          </a:p>
          <a:p>
            <a:pPr>
              <a:buFont typeface="Wingdings" charset="2"/>
              <a:buChar char="Ø"/>
            </a:pPr>
            <a:r>
              <a:rPr lang="en-US" sz="3200" dirty="0"/>
              <a:t>B</a:t>
            </a:r>
            <a:r>
              <a:rPr lang="en-US" sz="3200" dirty="0" smtClean="0"/>
              <a:t>eyond previous legal requirement </a:t>
            </a:r>
            <a:r>
              <a:rPr lang="en-US" sz="3200" b="1" dirty="0" smtClean="0"/>
              <a:t>not to </a:t>
            </a:r>
            <a:r>
              <a:rPr lang="en-US" sz="3200" dirty="0" smtClean="0"/>
              <a:t>discriminate</a:t>
            </a:r>
          </a:p>
          <a:p>
            <a:pPr>
              <a:buFont typeface="Wingdings" charset="2"/>
              <a:buChar char="Ø"/>
            </a:pPr>
            <a:r>
              <a:rPr lang="en-US" sz="3200" dirty="0" smtClean="0"/>
              <a:t>A legal requirement to </a:t>
            </a:r>
            <a:r>
              <a:rPr lang="en-US" sz="3200" dirty="0"/>
              <a:t>take proactive </a:t>
            </a:r>
            <a:r>
              <a:rPr lang="en-US" sz="3200" dirty="0" smtClean="0"/>
              <a:t>steps</a:t>
            </a:r>
          </a:p>
          <a:p>
            <a:pPr>
              <a:buFont typeface="Wingdings" charset="2"/>
              <a:buChar char="Ø"/>
            </a:pPr>
            <a:r>
              <a:rPr lang="en-US" sz="3200" dirty="0" smtClean="0"/>
              <a:t>Prevent discrimination and promote equality and protect </a:t>
            </a:r>
            <a:r>
              <a:rPr lang="en-US" sz="3200" dirty="0"/>
              <a:t>human </a:t>
            </a:r>
            <a:r>
              <a:rPr lang="en-US" sz="3200" dirty="0" smtClean="0"/>
              <a:t>rights</a:t>
            </a:r>
          </a:p>
          <a:p>
            <a:pPr>
              <a:buFont typeface="Wingdings" charset="2"/>
              <a:buChar char="Ø"/>
            </a:pPr>
            <a:r>
              <a:rPr lang="en-US" sz="3200" dirty="0" smtClean="0"/>
              <a:t>Public bodies as policy makers, plans, employers and service </a:t>
            </a:r>
            <a:r>
              <a:rPr lang="en-US" sz="3200" dirty="0" smtClean="0"/>
              <a:t>providers and procurement work</a:t>
            </a:r>
            <a:endParaRPr lang="en-US" sz="3200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8855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Proactive </a:t>
            </a:r>
            <a:r>
              <a:rPr lang="en-US" sz="3200" dirty="0"/>
              <a:t>: goes beyond simply avoiding </a:t>
            </a:r>
            <a:r>
              <a:rPr lang="en-US" sz="3200" dirty="0" smtClean="0"/>
              <a:t>discrimination</a:t>
            </a:r>
            <a:endParaRPr lang="en-US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Reinforce and compliment current legislative model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Enhance the provision of quality, inclusive, accessible and accountable public services that can reduce inequalities and advance the fulfillment of human rights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Drive </a:t>
            </a:r>
            <a:r>
              <a:rPr lang="en-US" sz="3200" dirty="0"/>
              <a:t>cultural change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Evidence-based outcomes for equality and human rights </a:t>
            </a:r>
          </a:p>
        </p:txBody>
      </p:sp>
    </p:spTree>
    <p:extLst>
      <p:ext uri="{BB962C8B-B14F-4D97-AF65-F5344CB8AC3E}">
        <p14:creationId xmlns:p14="http://schemas.microsoft.com/office/powerpoint/2010/main" val="166955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09934"/>
          </a:xfrm>
        </p:spPr>
        <p:txBody>
          <a:bodyPr>
            <a:normAutofit/>
          </a:bodyPr>
          <a:lstStyle/>
          <a:p>
            <a:r>
              <a:rPr lang="en-IE" dirty="0" smtClean="0"/>
              <a:t>Legislative Context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543501" cy="4023360"/>
          </a:xfrm>
        </p:spPr>
        <p:txBody>
          <a:bodyPr>
            <a:normAutofit/>
          </a:bodyPr>
          <a:lstStyle/>
          <a:p>
            <a:r>
              <a:rPr lang="en-IE" sz="3200" u="sng" dirty="0" smtClean="0">
                <a:solidFill>
                  <a:schemeClr val="accent3">
                    <a:lumMod val="75000"/>
                  </a:schemeClr>
                </a:solidFill>
              </a:rPr>
              <a:t>Equality</a:t>
            </a:r>
            <a:r>
              <a:rPr lang="en-IE" sz="3200" dirty="0" smtClean="0"/>
              <a:t>	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E" sz="3200" dirty="0" smtClean="0"/>
              <a:t>Employment Equality Acts (1998- 2012)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E" sz="3200" dirty="0" smtClean="0"/>
              <a:t>Equal Status Acts (2000 – 2011)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E" sz="3200" dirty="0" smtClean="0"/>
              <a:t>Intoxicating Liquor Act (2003)</a:t>
            </a:r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40779" y="1845735"/>
            <a:ext cx="5514901" cy="4023360"/>
          </a:xfrm>
        </p:spPr>
        <p:txBody>
          <a:bodyPr>
            <a:noAutofit/>
          </a:bodyPr>
          <a:lstStyle/>
          <a:p>
            <a:r>
              <a:rPr lang="en-IE" sz="3200" u="sng" dirty="0" smtClean="0">
                <a:solidFill>
                  <a:schemeClr val="accent3">
                    <a:lumMod val="75000"/>
                  </a:schemeClr>
                </a:solidFill>
              </a:rPr>
              <a:t>Human Rights</a:t>
            </a:r>
            <a:endParaRPr lang="en-IE" sz="3200" u="sng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E" sz="3200" dirty="0" smtClean="0"/>
              <a:t>Irish Constitution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E" sz="3200" dirty="0" smtClean="0"/>
              <a:t>European Convention on Human Rights Act (2003)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E" sz="3200" dirty="0" smtClean="0"/>
              <a:t>Charter </a:t>
            </a:r>
            <a:r>
              <a:rPr lang="en-IE" sz="3200" dirty="0" smtClean="0"/>
              <a:t>Fundamental Rights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E" sz="3200" dirty="0" smtClean="0"/>
              <a:t> ICESCR, ICCPR, CRC; CEDAW, CERD</a:t>
            </a:r>
            <a:r>
              <a:rPr lang="en-IE" sz="3200" dirty="0"/>
              <a:t>,</a:t>
            </a:r>
            <a:r>
              <a:rPr lang="en-IE" sz="3200" dirty="0" smtClean="0"/>
              <a:t> </a:t>
            </a:r>
            <a:r>
              <a:rPr lang="en-IE" sz="3200" dirty="0"/>
              <a:t>&amp; UNCRPD </a:t>
            </a:r>
            <a:r>
              <a:rPr lang="en-IE" sz="3200" dirty="0" smtClean="0"/>
              <a:t>(to ratify). </a:t>
            </a:r>
          </a:p>
        </p:txBody>
      </p:sp>
    </p:spTree>
    <p:extLst>
      <p:ext uri="{BB962C8B-B14F-4D97-AF65-F5344CB8AC3E}">
        <p14:creationId xmlns:p14="http://schemas.microsoft.com/office/powerpoint/2010/main" val="162907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37230"/>
          </a:xfrm>
        </p:spPr>
        <p:txBody>
          <a:bodyPr/>
          <a:lstStyle/>
          <a:p>
            <a:r>
              <a:rPr lang="en-IE" dirty="0" smtClean="0"/>
              <a:t>IHREC Act 2014 - Section 42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A </a:t>
            </a:r>
            <a:r>
              <a:rPr lang="en-US" sz="3200" dirty="0"/>
              <a:t>public body shall, in the performance of its </a:t>
            </a:r>
            <a:r>
              <a:rPr lang="en-US" sz="3200" dirty="0" smtClean="0"/>
              <a:t>functions, have regard to the </a:t>
            </a:r>
            <a:r>
              <a:rPr lang="en-US" sz="3200" dirty="0"/>
              <a:t>need to— </a:t>
            </a:r>
            <a:endParaRPr lang="en-IE" sz="3200" dirty="0"/>
          </a:p>
          <a:p>
            <a:pPr lvl="2">
              <a:buFont typeface="Wingdings" charset="2"/>
              <a:buChar char="ü"/>
            </a:pPr>
            <a:r>
              <a:rPr lang="en-US" sz="3200" dirty="0"/>
              <a:t>E</a:t>
            </a:r>
            <a:r>
              <a:rPr lang="en-US" sz="3200" dirty="0" smtClean="0"/>
              <a:t>liminate discrimination</a:t>
            </a:r>
          </a:p>
          <a:p>
            <a:pPr lvl="2">
              <a:buFont typeface="Wingdings" charset="2"/>
              <a:buChar char="ü"/>
            </a:pPr>
            <a:r>
              <a:rPr lang="en-US" sz="3200" dirty="0"/>
              <a:t>P</a:t>
            </a:r>
            <a:r>
              <a:rPr lang="en-US" sz="3200" dirty="0" smtClean="0"/>
              <a:t>romote </a:t>
            </a:r>
            <a:r>
              <a:rPr lang="en-US" sz="3200" dirty="0"/>
              <a:t>equality of opportunity and treatment </a:t>
            </a:r>
            <a:r>
              <a:rPr lang="en-US" sz="3200" dirty="0" smtClean="0"/>
              <a:t>of </a:t>
            </a:r>
            <a:r>
              <a:rPr lang="en-US" sz="3200" dirty="0"/>
              <a:t>staff </a:t>
            </a:r>
            <a:r>
              <a:rPr lang="en-US" sz="3200" dirty="0" smtClean="0"/>
              <a:t>and service users</a:t>
            </a:r>
          </a:p>
          <a:p>
            <a:pPr lvl="2">
              <a:buFont typeface="Wingdings" charset="2"/>
              <a:buChar char="ü"/>
            </a:pPr>
            <a:r>
              <a:rPr lang="en-US" sz="3200" dirty="0"/>
              <a:t>P</a:t>
            </a:r>
            <a:r>
              <a:rPr lang="en-US" sz="3200" dirty="0" smtClean="0"/>
              <a:t>rotect </a:t>
            </a:r>
            <a:r>
              <a:rPr lang="en-US" sz="3200" dirty="0"/>
              <a:t>the human rights of </a:t>
            </a:r>
            <a:r>
              <a:rPr lang="en-US" sz="3200" dirty="0" smtClean="0"/>
              <a:t>its </a:t>
            </a:r>
            <a:r>
              <a:rPr lang="en-US" sz="3200" dirty="0"/>
              <a:t>staff </a:t>
            </a:r>
            <a:r>
              <a:rPr lang="en-US" sz="3200" dirty="0" smtClean="0"/>
              <a:t>and service users. </a:t>
            </a:r>
            <a:endParaRPr lang="en-IE" sz="3200" dirty="0"/>
          </a:p>
        </p:txBody>
      </p:sp>
    </p:spTree>
    <p:extLst>
      <p:ext uri="{BB962C8B-B14F-4D97-AF65-F5344CB8AC3E}">
        <p14:creationId xmlns:p14="http://schemas.microsoft.com/office/powerpoint/2010/main" val="43788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32764"/>
          </a:xfrm>
        </p:spPr>
        <p:txBody>
          <a:bodyPr/>
          <a:lstStyle/>
          <a:p>
            <a:r>
              <a:rPr lang="en-IE" dirty="0"/>
              <a:t>IHREC Act </a:t>
            </a:r>
            <a:r>
              <a:rPr lang="en-IE" dirty="0" smtClean="0"/>
              <a:t>2014 - Section 42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3200" dirty="0"/>
              <a:t>A</a:t>
            </a:r>
            <a:r>
              <a:rPr lang="en-US" sz="3200" dirty="0" smtClean="0"/>
              <a:t> </a:t>
            </a:r>
            <a:r>
              <a:rPr lang="en-US" sz="3200" dirty="0"/>
              <a:t>public body </a:t>
            </a:r>
            <a:r>
              <a:rPr lang="en-US" sz="3200" dirty="0" smtClean="0"/>
              <a:t>shall, having regard to its functions, purpose, size and resources:</a:t>
            </a:r>
          </a:p>
          <a:p>
            <a:pPr lvl="2">
              <a:buFont typeface="Wingdings" charset="2"/>
              <a:buChar char="ü"/>
            </a:pPr>
            <a:r>
              <a:rPr lang="en-US" sz="3200" dirty="0"/>
              <a:t>S</a:t>
            </a:r>
            <a:r>
              <a:rPr lang="en-US" sz="3200" dirty="0" smtClean="0"/>
              <a:t>et out </a:t>
            </a:r>
            <a:r>
              <a:rPr lang="en-US" sz="3200" dirty="0"/>
              <a:t>in its </a:t>
            </a:r>
            <a:r>
              <a:rPr lang="en-US" sz="3200" dirty="0" smtClean="0"/>
              <a:t>strategic plan an assessment of the relevant human rights and equality issues,</a:t>
            </a:r>
          </a:p>
          <a:p>
            <a:pPr lvl="2">
              <a:buFont typeface="Wingdings" charset="2"/>
              <a:buChar char="ü"/>
            </a:pPr>
            <a:r>
              <a:rPr lang="en-US" sz="3200" dirty="0" smtClean="0"/>
              <a:t>Set out the policies, plans and actions in place or proposed to be put in place to address those issues,</a:t>
            </a:r>
          </a:p>
          <a:p>
            <a:pPr lvl="2">
              <a:buFont typeface="Wingdings" charset="2"/>
              <a:buChar char="ü"/>
            </a:pPr>
            <a:r>
              <a:rPr lang="en-US" sz="3200" dirty="0" smtClean="0"/>
              <a:t>Report on developments and achievements in that regard in its annual report. </a:t>
            </a:r>
            <a:endParaRPr lang="en-IE" sz="3200" dirty="0"/>
          </a:p>
        </p:txBody>
      </p:sp>
    </p:spTree>
    <p:extLst>
      <p:ext uri="{BB962C8B-B14F-4D97-AF65-F5344CB8AC3E}">
        <p14:creationId xmlns:p14="http://schemas.microsoft.com/office/powerpoint/2010/main" val="103271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0615" y="2166918"/>
            <a:ext cx="10058400" cy="1763814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A Values-Based Approach </a:t>
            </a:r>
            <a:r>
              <a:rPr lang="en-IE" smtClean="0"/>
              <a:t>to Implementing the </a:t>
            </a:r>
            <a:r>
              <a:rPr lang="en-IE" dirty="0" smtClean="0"/>
              <a:t>Public Sector Equality and Human Rights Duty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6669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585</TotalTime>
  <Words>1094</Words>
  <Application>Microsoft Macintosh PowerPoint</Application>
  <PresentationFormat>Widescreen</PresentationFormat>
  <Paragraphs>124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Calibri</vt:lpstr>
      <vt:lpstr>Calibri Light</vt:lpstr>
      <vt:lpstr>SimSun</vt:lpstr>
      <vt:lpstr>Times New Roman</vt:lpstr>
      <vt:lpstr>Wingdings</vt:lpstr>
      <vt:lpstr>Arial</vt:lpstr>
      <vt:lpstr>Retrospect</vt:lpstr>
      <vt:lpstr>Public Sector Duty: Putting Equality and Human Rights at the Heart of the National Drugs Strategy</vt:lpstr>
      <vt:lpstr>Topics</vt:lpstr>
      <vt:lpstr>Public Sector Duty on Equality and Human Rights Duty</vt:lpstr>
      <vt:lpstr>What is a Public Sector Duty?</vt:lpstr>
      <vt:lpstr>Potential</vt:lpstr>
      <vt:lpstr>Legislative Context</vt:lpstr>
      <vt:lpstr>IHREC Act 2014 - Section 42 </vt:lpstr>
      <vt:lpstr>IHREC Act 2014 - Section 42 </vt:lpstr>
      <vt:lpstr>A Values-Based Approach to Implementing the Public Sector Equality and Human Rights Duty</vt:lpstr>
      <vt:lpstr>The Challenge</vt:lpstr>
      <vt:lpstr>Values</vt:lpstr>
      <vt:lpstr>A Values-Based Approach</vt:lpstr>
      <vt:lpstr>Values that Integrate Equality and Human Rights</vt:lpstr>
      <vt:lpstr>PowerPoint Presentation</vt:lpstr>
      <vt:lpstr>An Equality and Human Rights Statement for the National Drugs Strategy</vt:lpstr>
      <vt:lpstr>What is it for?</vt:lpstr>
      <vt:lpstr>Equality and Human Rights Statement</vt:lpstr>
      <vt:lpstr>Preparing the Statement</vt:lpstr>
      <vt:lpstr>Using an Equality and Human Rights Statement</vt:lpstr>
      <vt:lpstr>Taking Account of Difference</vt:lpstr>
      <vt:lpstr>Taking Account of Difference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to Wexford C&amp;YPSC</dc:title>
  <dc:creator>Rachel Mullen</dc:creator>
  <cp:lastModifiedBy>Niall Crowley</cp:lastModifiedBy>
  <cp:revision>31</cp:revision>
  <dcterms:created xsi:type="dcterms:W3CDTF">2015-09-15T08:47:35Z</dcterms:created>
  <dcterms:modified xsi:type="dcterms:W3CDTF">2015-11-12T11:57:56Z</dcterms:modified>
</cp:coreProperties>
</file>