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8" r:id="rId10"/>
    <p:sldId id="269" r:id="rId11"/>
    <p:sldId id="267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1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57B29-1435-5342-95EC-786E4699123F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D1921-AA29-314F-A248-52976357EC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57B29-1435-5342-95EC-786E4699123F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D1921-AA29-314F-A248-52976357EC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157B29-1435-5342-95EC-786E4699123F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D1921-AA29-314F-A248-52976357EC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157B29-1435-5342-95EC-786E4699123F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D1921-AA29-314F-A248-52976357EC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ga-I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157B29-1435-5342-95EC-786E4699123F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D1921-AA29-314F-A248-52976357EC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ga-IE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ga-IE" smtClean="0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ga-I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57B29-1435-5342-95EC-786E4699123F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D1921-AA29-314F-A248-52976357EC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57B29-1435-5342-95EC-786E4699123F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D1921-AA29-314F-A248-52976357EC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57B29-1435-5342-95EC-786E4699123F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D1921-AA29-314F-A248-52976357EC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57B29-1435-5342-95EC-786E4699123F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D1921-AA29-314F-A248-52976357EC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157B29-1435-5342-95EC-786E4699123F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93D1921-AA29-314F-A248-52976357EC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57B29-1435-5342-95EC-786E4699123F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D1921-AA29-314F-A248-52976357EC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57B29-1435-5342-95EC-786E4699123F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D1921-AA29-314F-A248-52976357EC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57B29-1435-5342-95EC-786E4699123F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D1921-AA29-314F-A248-52976357EC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57B29-1435-5342-95EC-786E4699123F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D1921-AA29-314F-A248-52976357EC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57B29-1435-5342-95EC-786E4699123F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D1921-AA29-314F-A248-52976357EC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57B29-1435-5342-95EC-786E4699123F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D1921-AA29-314F-A248-52976357EC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157B29-1435-5342-95EC-786E4699123F}" type="datetimeFigureOut">
              <a:rPr lang="en-US" smtClean="0"/>
              <a:pPr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93D1921-AA29-314F-A248-52976357EC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0146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en-US" sz="5300" b="1" dirty="0" smtClean="0">
                <a:latin typeface="Times"/>
                <a:cs typeface="Times"/>
              </a:rPr>
              <a:t>ARC Under 18’s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Trebuchet MS"/>
                <a:cs typeface="Trebuchet MS"/>
              </a:rPr>
              <a:t>Substance Misuse Programme </a:t>
            </a:r>
            <a:endParaRPr lang="en-US" sz="4000" b="1" dirty="0">
              <a:solidFill>
                <a:schemeClr val="tx2">
                  <a:lumMod val="50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7723"/>
            <a:ext cx="6400800" cy="14732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Trebuchet MS"/>
                <a:cs typeface="Trebuchet MS"/>
              </a:rPr>
              <a:t>160A </a:t>
            </a:r>
            <a:r>
              <a:rPr lang="en-US" dirty="0">
                <a:latin typeface="Trebuchet MS"/>
                <a:cs typeface="Trebuchet MS"/>
              </a:rPr>
              <a:t>S</a:t>
            </a:r>
            <a:r>
              <a:rPr lang="en-US" dirty="0" smtClean="0">
                <a:latin typeface="Trebuchet MS"/>
                <a:cs typeface="Trebuchet MS"/>
              </a:rPr>
              <a:t>unshine </a:t>
            </a:r>
            <a:r>
              <a:rPr lang="en-US" dirty="0">
                <a:latin typeface="Trebuchet MS"/>
                <a:cs typeface="Trebuchet MS"/>
              </a:rPr>
              <a:t>I</a:t>
            </a:r>
            <a:r>
              <a:rPr lang="en-US" dirty="0" smtClean="0">
                <a:latin typeface="Trebuchet MS"/>
                <a:cs typeface="Trebuchet MS"/>
              </a:rPr>
              <a:t>ndustrial Estate</a:t>
            </a:r>
          </a:p>
          <a:p>
            <a:r>
              <a:rPr lang="en-US" dirty="0" smtClean="0">
                <a:latin typeface="Trebuchet MS"/>
                <a:cs typeface="Trebuchet MS"/>
              </a:rPr>
              <a:t>Crumlin Road</a:t>
            </a:r>
          </a:p>
          <a:p>
            <a:r>
              <a:rPr lang="en-US" dirty="0" smtClean="0">
                <a:latin typeface="Trebuchet MS"/>
                <a:cs typeface="Trebuchet MS"/>
              </a:rPr>
              <a:t>Crumlin</a:t>
            </a:r>
          </a:p>
          <a:p>
            <a:r>
              <a:rPr lang="en-US" dirty="0" smtClean="0">
                <a:latin typeface="Trebuchet MS"/>
                <a:cs typeface="Trebuchet MS"/>
              </a:rPr>
              <a:t>Dublin 12</a:t>
            </a:r>
            <a:endParaRPr lang="en-US" dirty="0">
              <a:latin typeface="Trebuchet MS"/>
              <a:cs typeface="Trebuchet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3680" y="6309975"/>
            <a:ext cx="3234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52E65"/>
                </a:solidFill>
              </a:rPr>
              <a:t>Presented by:	Jimmy Norman</a:t>
            </a:r>
            <a:endParaRPr lang="en-US" dirty="0">
              <a:solidFill>
                <a:srgbClr val="052E6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3861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592"/>
            <a:ext cx="8229600" cy="1678914"/>
          </a:xfrm>
        </p:spPr>
        <p:txBody>
          <a:bodyPr/>
          <a:lstStyle/>
          <a:p>
            <a:r>
              <a:rPr lang="en-US" sz="4800" dirty="0" smtClean="0"/>
              <a:t>ACRA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b="1" dirty="0" smtClean="0"/>
              <a:t>The </a:t>
            </a:r>
            <a:r>
              <a:rPr lang="en-US" sz="2400" b="1" dirty="0"/>
              <a:t>goals of working with the Parents/ Caregivers are:</a:t>
            </a:r>
            <a:br>
              <a:rPr lang="en-US" sz="2400" b="1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3076677"/>
            <a:ext cx="7662864" cy="2763025"/>
          </a:xfrm>
        </p:spPr>
        <p:txBody>
          <a:bodyPr>
            <a:noAutofit/>
          </a:bodyPr>
          <a:lstStyle/>
          <a:p>
            <a:r>
              <a:rPr lang="en-US" sz="2400" dirty="0" smtClean="0"/>
              <a:t>Motivate their participation in the ACRA process</a:t>
            </a:r>
          </a:p>
          <a:p>
            <a:r>
              <a:rPr lang="en-US" sz="2400" dirty="0" smtClean="0"/>
              <a:t>Promote the adolescents Life </a:t>
            </a:r>
            <a:r>
              <a:rPr lang="en-US" sz="2400" dirty="0"/>
              <a:t>C</a:t>
            </a:r>
            <a:r>
              <a:rPr lang="en-US" sz="2400" dirty="0" smtClean="0"/>
              <a:t>hoices</a:t>
            </a:r>
          </a:p>
          <a:p>
            <a:r>
              <a:rPr lang="en-US" sz="2400" dirty="0" smtClean="0"/>
              <a:t>Provide information about effective Parenting Practices</a:t>
            </a:r>
          </a:p>
          <a:p>
            <a:r>
              <a:rPr lang="en-US" sz="2400" dirty="0" smtClean="0"/>
              <a:t>Offer Family Support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759513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390"/>
            <a:ext cx="8229600" cy="1678914"/>
          </a:xfrm>
        </p:spPr>
        <p:txBody>
          <a:bodyPr/>
          <a:lstStyle/>
          <a:p>
            <a:r>
              <a:rPr lang="en-US" sz="4800" dirty="0" smtClean="0"/>
              <a:t>ACRA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Treatment Modules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463515"/>
            <a:ext cx="7662864" cy="420835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Functional Analysis of Substance Use</a:t>
            </a:r>
          </a:p>
          <a:p>
            <a:r>
              <a:rPr lang="en-US" dirty="0" smtClean="0"/>
              <a:t>Functional Analysis of Pro-Social Activities</a:t>
            </a:r>
          </a:p>
          <a:p>
            <a:r>
              <a:rPr lang="en-US" dirty="0" smtClean="0"/>
              <a:t>Happiness Scales &gt; Goal Setting</a:t>
            </a:r>
          </a:p>
          <a:p>
            <a:r>
              <a:rPr lang="en-US" dirty="0" smtClean="0"/>
              <a:t>Communication Skills Training</a:t>
            </a:r>
          </a:p>
          <a:p>
            <a:r>
              <a:rPr lang="en-US" dirty="0" smtClean="0"/>
              <a:t>Problem Solving Skills Training</a:t>
            </a:r>
          </a:p>
          <a:p>
            <a:r>
              <a:rPr lang="en-US" dirty="0" smtClean="0"/>
              <a:t>Caregivers Sessions (Information, Communication, Parenting)</a:t>
            </a:r>
          </a:p>
          <a:p>
            <a:r>
              <a:rPr lang="en-US" dirty="0" smtClean="0"/>
              <a:t>Adolescent/ Caregiver </a:t>
            </a:r>
            <a:r>
              <a:rPr lang="en-US" dirty="0"/>
              <a:t>R</a:t>
            </a:r>
            <a:r>
              <a:rPr lang="en-US" dirty="0" smtClean="0"/>
              <a:t>elationship Skills</a:t>
            </a:r>
          </a:p>
          <a:p>
            <a:r>
              <a:rPr lang="en-US" dirty="0" smtClean="0"/>
              <a:t>Relapse Prevention</a:t>
            </a:r>
          </a:p>
          <a:p>
            <a:r>
              <a:rPr lang="en-US" dirty="0" smtClean="0"/>
              <a:t>Life Skills Coaching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4955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0445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872067" y="1990102"/>
            <a:ext cx="7408333" cy="5245100"/>
          </a:xfrm>
        </p:spPr>
        <p:txBody>
          <a:bodyPr>
            <a:normAutofit/>
          </a:bodyPr>
          <a:lstStyle/>
          <a:p>
            <a:r>
              <a:rPr lang="en-US" sz="1400" dirty="0" smtClean="0"/>
              <a:t>16 Year Old Male</a:t>
            </a:r>
          </a:p>
          <a:p>
            <a:r>
              <a:rPr lang="en-US" sz="1400" dirty="0" smtClean="0"/>
              <a:t>Referred by father</a:t>
            </a:r>
          </a:p>
          <a:p>
            <a:r>
              <a:rPr lang="en-US" sz="1400" dirty="0" smtClean="0"/>
              <a:t>Daily Cannabis User (on referral), Started age 13 </a:t>
            </a:r>
          </a:p>
          <a:p>
            <a:r>
              <a:rPr lang="en-US" sz="1400" dirty="0" smtClean="0"/>
              <a:t>Alcohol, Cocaine, Ecstasy, Benzodiazepine use past 30 days (during assessment) Started age 15</a:t>
            </a:r>
          </a:p>
          <a:p>
            <a:r>
              <a:rPr lang="en-US" sz="1400" dirty="0" smtClean="0"/>
              <a:t>Drug debts to local dealers (intimidation</a:t>
            </a:r>
            <a:r>
              <a:rPr lang="en-US" sz="1400" dirty="0"/>
              <a:t> </a:t>
            </a:r>
            <a:r>
              <a:rPr lang="en-US" sz="1400" dirty="0" smtClean="0"/>
              <a:t>- self and family)</a:t>
            </a:r>
          </a:p>
          <a:p>
            <a:r>
              <a:rPr lang="en-US" sz="1400" dirty="0" smtClean="0"/>
              <a:t>Unstable accommodation (Living with mother + younger brother) Mother has mental health issues and problematic alcohol user - Father has access</a:t>
            </a:r>
          </a:p>
          <a:p>
            <a:r>
              <a:rPr lang="en-US" sz="1400" dirty="0" smtClean="0"/>
              <a:t>Recent new peer group – Older (introduction to party drugs)</a:t>
            </a:r>
          </a:p>
          <a:p>
            <a:r>
              <a:rPr lang="en-US" sz="1400" dirty="0" smtClean="0"/>
              <a:t>Final Year in school (place at risk due to non attendance)</a:t>
            </a:r>
          </a:p>
          <a:p>
            <a:r>
              <a:rPr lang="en-US" sz="1400" dirty="0" smtClean="0"/>
              <a:t>Legal (recent caution for possession)</a:t>
            </a:r>
          </a:p>
          <a:p>
            <a:r>
              <a:rPr lang="en-US" sz="1400" dirty="0" smtClean="0"/>
              <a:t>Psychiatric (suffers from session depression)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sz="5300" dirty="0" smtClean="0">
                <a:solidFill>
                  <a:srgbClr val="FFFFFF"/>
                </a:solidFill>
              </a:rPr>
              <a:t>Case Study 1</a:t>
            </a:r>
            <a:r>
              <a:rPr lang="en-US" sz="4800" dirty="0" smtClean="0">
                <a:solidFill>
                  <a:srgbClr val="FFFFFF"/>
                </a:solidFill>
              </a:rPr>
              <a:t/>
            </a:r>
            <a:br>
              <a:rPr lang="en-US" sz="4800" dirty="0" smtClean="0">
                <a:solidFill>
                  <a:srgbClr val="FFFFFF"/>
                </a:solidFill>
              </a:rPr>
            </a:br>
            <a:r>
              <a:rPr lang="en-US" sz="3600" dirty="0" smtClean="0">
                <a:solidFill>
                  <a:srgbClr val="FFFFFF"/>
                </a:solidFill>
              </a:rPr>
              <a:t>(Presenting problems)</a:t>
            </a:r>
            <a:endParaRPr lang="en-US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710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872067" y="2370666"/>
            <a:ext cx="7408333" cy="4106333"/>
          </a:xfrm>
        </p:spPr>
        <p:txBody>
          <a:bodyPr>
            <a:noAutofit/>
          </a:bodyPr>
          <a:lstStyle/>
          <a:p>
            <a:r>
              <a:rPr lang="en-US" sz="1400" dirty="0" smtClean="0"/>
              <a:t>ACRA (26 weeks)</a:t>
            </a:r>
          </a:p>
          <a:p>
            <a:r>
              <a:rPr lang="en-US" sz="1400" dirty="0" smtClean="0"/>
              <a:t>Complimentary Therapies (acupuncture, massage, relaxation, and mindfulness)</a:t>
            </a:r>
          </a:p>
          <a:p>
            <a:endParaRPr lang="en-US" sz="1400" dirty="0"/>
          </a:p>
          <a:p>
            <a:r>
              <a:rPr lang="en-US" sz="1400" dirty="0" smtClean="0"/>
              <a:t>Body and Mind group</a:t>
            </a:r>
          </a:p>
          <a:p>
            <a:r>
              <a:rPr lang="en-US" sz="1400" dirty="0" smtClean="0"/>
              <a:t>Aftercare (Lapse management)</a:t>
            </a:r>
          </a:p>
          <a:p>
            <a:endParaRPr lang="en-US" sz="1400" dirty="0"/>
          </a:p>
          <a:p>
            <a:r>
              <a:rPr lang="en-US" sz="1400" dirty="0" smtClean="0"/>
              <a:t>Support for leaving cert exams (Life Coach + Local </a:t>
            </a:r>
            <a:r>
              <a:rPr lang="en-US" sz="1400" dirty="0"/>
              <a:t>C</a:t>
            </a:r>
            <a:r>
              <a:rPr lang="en-US" sz="1400" dirty="0" smtClean="0"/>
              <a:t>ollege)</a:t>
            </a:r>
          </a:p>
          <a:p>
            <a:endParaRPr lang="en-US" sz="1400" dirty="0"/>
          </a:p>
          <a:p>
            <a:r>
              <a:rPr lang="en-US" sz="1400" dirty="0" smtClean="0"/>
              <a:t>Job Seeking Skills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sz="5300" dirty="0" smtClean="0">
                <a:solidFill>
                  <a:srgbClr val="FFFFFF"/>
                </a:solidFill>
              </a:rPr>
              <a:t>Case Study 1</a:t>
            </a:r>
            <a:r>
              <a:rPr lang="en-US" sz="4800" dirty="0" smtClean="0">
                <a:solidFill>
                  <a:srgbClr val="FFFFFF"/>
                </a:solidFill>
              </a:rPr>
              <a:t/>
            </a:r>
            <a:br>
              <a:rPr lang="en-US" sz="4800" dirty="0" smtClean="0">
                <a:solidFill>
                  <a:srgbClr val="FFFFFF"/>
                </a:solidFill>
              </a:rPr>
            </a:br>
            <a:r>
              <a:rPr lang="en-US" sz="3600" dirty="0" smtClean="0">
                <a:solidFill>
                  <a:srgbClr val="FFFFFF"/>
                </a:solidFill>
              </a:rPr>
              <a:t>(Treatment)</a:t>
            </a:r>
            <a:endParaRPr lang="en-US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0502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872067" y="2366434"/>
            <a:ext cx="7408333" cy="345069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5</a:t>
            </a:r>
            <a:r>
              <a:rPr lang="en-US" dirty="0" smtClean="0"/>
              <a:t> Step Method (Coping Strategies)</a:t>
            </a:r>
          </a:p>
          <a:p>
            <a:endParaRPr lang="en-US" dirty="0" smtClean="0"/>
          </a:p>
          <a:p>
            <a:r>
              <a:rPr lang="en-US" dirty="0" smtClean="0"/>
              <a:t>ACRA (Caregivers sessions, - father)</a:t>
            </a:r>
          </a:p>
          <a:p>
            <a:endParaRPr lang="en-US" dirty="0"/>
          </a:p>
          <a:p>
            <a:r>
              <a:rPr lang="en-US" dirty="0" smtClean="0"/>
              <a:t>Family Support</a:t>
            </a:r>
          </a:p>
          <a:p>
            <a:endParaRPr lang="en-US" dirty="0"/>
          </a:p>
          <a:p>
            <a:r>
              <a:rPr lang="en-US" dirty="0" smtClean="0"/>
              <a:t>Consultation with Social Services </a:t>
            </a:r>
            <a:endParaRPr lang="en-US" dirty="0"/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sz="5300" dirty="0" smtClean="0">
                <a:solidFill>
                  <a:srgbClr val="FFFFFF"/>
                </a:solidFill>
              </a:rPr>
              <a:t>Case Study 1</a:t>
            </a:r>
            <a:br>
              <a:rPr lang="en-US" sz="5300" dirty="0" smtClean="0">
                <a:solidFill>
                  <a:srgbClr val="FFFFFF"/>
                </a:solidFill>
              </a:rPr>
            </a:br>
            <a:r>
              <a:rPr lang="en-US" sz="3600" dirty="0" smtClean="0">
                <a:solidFill>
                  <a:srgbClr val="FFFFFF"/>
                </a:solidFill>
              </a:rPr>
              <a:t>(Treatment – Family)</a:t>
            </a:r>
            <a:endParaRPr lang="en-US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435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872067" y="2396067"/>
            <a:ext cx="7408333" cy="4461933"/>
          </a:xfrm>
        </p:spPr>
        <p:txBody>
          <a:bodyPr/>
          <a:lstStyle/>
          <a:p>
            <a:r>
              <a:rPr lang="en-US" dirty="0" smtClean="0"/>
              <a:t>Cessation of party drugs </a:t>
            </a:r>
          </a:p>
          <a:p>
            <a:r>
              <a:rPr lang="en-US" dirty="0" smtClean="0"/>
              <a:t>Cessation of weed use – occasional hashish user</a:t>
            </a:r>
          </a:p>
          <a:p>
            <a:r>
              <a:rPr lang="en-US" dirty="0" smtClean="0"/>
              <a:t>Change of peer group</a:t>
            </a:r>
          </a:p>
          <a:p>
            <a:r>
              <a:rPr lang="en-US" dirty="0" smtClean="0"/>
              <a:t>Moved into Father’s home (Full </a:t>
            </a:r>
            <a:r>
              <a:rPr lang="en-US" dirty="0"/>
              <a:t>T</a:t>
            </a:r>
            <a:r>
              <a:rPr lang="en-US" dirty="0" smtClean="0"/>
              <a:t>ime)</a:t>
            </a:r>
          </a:p>
          <a:p>
            <a:r>
              <a:rPr lang="en-US" dirty="0" smtClean="0"/>
              <a:t>Completion of leaving cert exams (Pass)</a:t>
            </a:r>
          </a:p>
          <a:p>
            <a:r>
              <a:rPr lang="en-US" dirty="0" smtClean="0"/>
              <a:t>Increase in pro social activities</a:t>
            </a:r>
          </a:p>
          <a:p>
            <a:r>
              <a:rPr lang="en-US" dirty="0" smtClean="0"/>
              <a:t>Started employment as airplane cabin crew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sz="5300" dirty="0" smtClean="0">
                <a:solidFill>
                  <a:srgbClr val="FFFFFF"/>
                </a:solidFill>
              </a:rPr>
              <a:t>Case Study 1</a:t>
            </a: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sz="3600" dirty="0" smtClean="0">
                <a:solidFill>
                  <a:srgbClr val="FFFFFF"/>
                </a:solidFill>
              </a:rPr>
              <a:t>(Outcomes)</a:t>
            </a:r>
            <a:endParaRPr lang="en-US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408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350619"/>
            <a:ext cx="7408333" cy="4118444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Gender: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Male			53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Female</a:t>
            </a:r>
            <a:r>
              <a:rPr lang="en-US" sz="2400" dirty="0" smtClean="0"/>
              <a:t>		</a:t>
            </a:r>
            <a:r>
              <a:rPr lang="en-US" sz="2400" dirty="0" smtClean="0">
                <a:solidFill>
                  <a:srgbClr val="FF0000"/>
                </a:solidFill>
              </a:rPr>
              <a:t>23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052E65"/>
                </a:solidFill>
              </a:rPr>
              <a:t>Age</a:t>
            </a:r>
            <a:r>
              <a:rPr lang="en-US" sz="2400" dirty="0" smtClean="0">
                <a:solidFill>
                  <a:srgbClr val="052E65"/>
                </a:solidFill>
              </a:rPr>
              <a:t>: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52E65"/>
                </a:solidFill>
              </a:rPr>
              <a:t>Range:			13 – 19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Average		16.6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45140"/>
            <a:ext cx="8229600" cy="1450567"/>
          </a:xfrm>
        </p:spPr>
        <p:txBody>
          <a:bodyPr>
            <a:normAutofit fontScale="90000"/>
          </a:bodyPr>
          <a:lstStyle/>
          <a:p>
            <a:r>
              <a:rPr lang="en-US" sz="4800" dirty="0" smtClean="0">
                <a:solidFill>
                  <a:srgbClr val="FFFFFF"/>
                </a:solidFill>
              </a:rPr>
              <a:t>Young Person Profiles</a:t>
            </a:r>
            <a:br>
              <a:rPr lang="en-US" sz="4800" dirty="0" smtClean="0">
                <a:solidFill>
                  <a:srgbClr val="FFFFFF"/>
                </a:solidFill>
              </a:rPr>
            </a:br>
            <a:r>
              <a:rPr lang="en-US" sz="4800" dirty="0" smtClean="0">
                <a:solidFill>
                  <a:srgbClr val="FFFFFF"/>
                </a:solidFill>
              </a:rPr>
              <a:t>(ARC Under 18’s - 2015)</a:t>
            </a:r>
            <a:endParaRPr lang="en-US" sz="4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7505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33449"/>
            <a:ext cx="7408333" cy="3615030"/>
          </a:xfrm>
        </p:spPr>
        <p:txBody>
          <a:bodyPr>
            <a:normAutofit/>
          </a:bodyPr>
          <a:lstStyle/>
          <a:p>
            <a:r>
              <a:rPr lang="en-US" dirty="0" smtClean="0"/>
              <a:t>66%		Cannabis (Weed)</a:t>
            </a:r>
          </a:p>
          <a:p>
            <a:r>
              <a:rPr lang="en-US" dirty="0" smtClean="0"/>
              <a:t>12%		Alcohol</a:t>
            </a:r>
          </a:p>
          <a:p>
            <a:r>
              <a:rPr lang="en-US" dirty="0" smtClean="0"/>
              <a:t>10%		Benzodiazepines</a:t>
            </a:r>
          </a:p>
          <a:p>
            <a:r>
              <a:rPr lang="en-US" dirty="0" smtClean="0"/>
              <a:t>6%		Ecstasy</a:t>
            </a:r>
          </a:p>
          <a:p>
            <a:r>
              <a:rPr lang="en-US" dirty="0" smtClean="0"/>
              <a:t>4%		Cocaine</a:t>
            </a:r>
          </a:p>
          <a:p>
            <a:r>
              <a:rPr lang="en-US" dirty="0" smtClean="0"/>
              <a:t>2%		</a:t>
            </a:r>
            <a:r>
              <a:rPr lang="en-US" dirty="0" err="1" smtClean="0"/>
              <a:t>Headshop</a:t>
            </a:r>
            <a:r>
              <a:rPr lang="en-US" dirty="0" smtClean="0"/>
              <a:t> powder (</a:t>
            </a:r>
            <a:r>
              <a:rPr lang="en-US" dirty="0" err="1" smtClean="0"/>
              <a:t>Mephedrone</a:t>
            </a:r>
            <a:r>
              <a:rPr lang="en-US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FFFF"/>
                </a:solidFill>
              </a:rPr>
              <a:t>Reason for Referral</a:t>
            </a:r>
            <a:br>
              <a:rPr lang="en-US" sz="4800" dirty="0" smtClean="0">
                <a:solidFill>
                  <a:srgbClr val="FFFFFF"/>
                </a:solidFill>
              </a:rPr>
            </a:br>
            <a:r>
              <a:rPr lang="en-US" sz="3200" dirty="0" smtClean="0">
                <a:solidFill>
                  <a:srgbClr val="FFFFFF"/>
                </a:solidFill>
              </a:rPr>
              <a:t>(Primary Drug)</a:t>
            </a:r>
            <a:endParaRPr 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5958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872067" y="2182778"/>
            <a:ext cx="7408333" cy="4258733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42%		Family</a:t>
            </a:r>
          </a:p>
          <a:p>
            <a:r>
              <a:rPr lang="en-US" dirty="0" smtClean="0"/>
              <a:t>22%		Social Work </a:t>
            </a:r>
            <a:r>
              <a:rPr lang="en-US" dirty="0" err="1" smtClean="0"/>
              <a:t>Depts</a:t>
            </a:r>
            <a:r>
              <a:rPr lang="en-US" dirty="0" smtClean="0"/>
              <a:t> (</a:t>
            </a:r>
            <a:r>
              <a:rPr lang="en-US" dirty="0" err="1" smtClean="0"/>
              <a:t>incl</a:t>
            </a:r>
            <a:r>
              <a:rPr lang="en-US" dirty="0" smtClean="0"/>
              <a:t> Care Homes)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12%		Self</a:t>
            </a:r>
          </a:p>
          <a:p>
            <a:r>
              <a:rPr lang="en-US" dirty="0" smtClean="0"/>
              <a:t>8%		Community Services</a:t>
            </a:r>
          </a:p>
          <a:p>
            <a:r>
              <a:rPr lang="en-US" dirty="0" smtClean="0"/>
              <a:t>6%		Justice/ Probation</a:t>
            </a:r>
          </a:p>
          <a:p>
            <a:r>
              <a:rPr lang="en-US" dirty="0"/>
              <a:t>4</a:t>
            </a:r>
            <a:r>
              <a:rPr lang="en-US" dirty="0" smtClean="0"/>
              <a:t>%		A&amp;E</a:t>
            </a:r>
          </a:p>
          <a:p>
            <a:r>
              <a:rPr lang="en-US" dirty="0" smtClean="0"/>
              <a:t>4%		GP</a:t>
            </a:r>
          </a:p>
          <a:p>
            <a:r>
              <a:rPr lang="en-US" dirty="0" smtClean="0"/>
              <a:t>2%		Schools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FF"/>
                </a:solidFill>
              </a:rPr>
              <a:t>Referral </a:t>
            </a:r>
            <a:r>
              <a:rPr lang="en-US" sz="4800" dirty="0">
                <a:solidFill>
                  <a:srgbClr val="FFFFFF"/>
                </a:solidFill>
              </a:rPr>
              <a:t>P</a:t>
            </a:r>
            <a:r>
              <a:rPr lang="en-US" sz="4800" dirty="0" smtClean="0">
                <a:solidFill>
                  <a:srgbClr val="FFFFFF"/>
                </a:solidFill>
              </a:rPr>
              <a:t>athway</a:t>
            </a:r>
            <a:endParaRPr lang="en-US" sz="4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559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783167" y="2464624"/>
            <a:ext cx="7408333" cy="422183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IE" sz="1800" dirty="0" smtClean="0"/>
              <a:t>Full Needs Assessment  using Teen – Addiction Severity Index (T-ASI)</a:t>
            </a:r>
          </a:p>
          <a:p>
            <a:pPr>
              <a:defRPr/>
            </a:pPr>
            <a:r>
              <a:rPr lang="en-IE" sz="1800" dirty="0" smtClean="0"/>
              <a:t>Care Planning (individual needs, Inter </a:t>
            </a:r>
            <a:r>
              <a:rPr lang="en-IE" sz="1800" dirty="0"/>
              <a:t>A</a:t>
            </a:r>
            <a:r>
              <a:rPr lang="en-IE" sz="1800" dirty="0" smtClean="0"/>
              <a:t>gency, Social Work)</a:t>
            </a:r>
            <a:endParaRPr lang="en-IE" sz="1800" dirty="0"/>
          </a:p>
          <a:p>
            <a:pPr>
              <a:defRPr/>
            </a:pPr>
            <a:r>
              <a:rPr lang="en-IE" sz="1800" dirty="0" smtClean="0"/>
              <a:t>Treatment </a:t>
            </a:r>
          </a:p>
          <a:p>
            <a:pPr>
              <a:defRPr/>
            </a:pPr>
            <a:r>
              <a:rPr lang="en-IE" sz="1800" dirty="0" smtClean="0"/>
              <a:t>Family Support - Family Therapy</a:t>
            </a:r>
          </a:p>
          <a:p>
            <a:pPr>
              <a:defRPr/>
            </a:pPr>
            <a:r>
              <a:rPr lang="en-IE" sz="1800" dirty="0" smtClean="0"/>
              <a:t>Complimentary Therapies  (Acupuncture, Massage, Mindfullness)</a:t>
            </a:r>
          </a:p>
          <a:p>
            <a:pPr>
              <a:defRPr/>
            </a:pPr>
            <a:r>
              <a:rPr lang="en-IE" sz="1800" dirty="0" smtClean="0"/>
              <a:t>Consultation with DR Bobby Smyth  </a:t>
            </a:r>
            <a:r>
              <a:rPr lang="en-US" sz="1800" dirty="0" err="1" smtClean="0"/>
              <a:t>MRCPsych</a:t>
            </a:r>
            <a:r>
              <a:rPr lang="en-US" sz="1800" dirty="0" smtClean="0"/>
              <a:t> – </a:t>
            </a:r>
            <a:r>
              <a:rPr lang="en-US" sz="1800" dirty="0" err="1" smtClean="0"/>
              <a:t>YoDA</a:t>
            </a:r>
            <a:endParaRPr lang="en-US" sz="1800" dirty="0" smtClean="0"/>
          </a:p>
          <a:p>
            <a:pPr>
              <a:defRPr/>
            </a:pPr>
            <a:r>
              <a:rPr lang="en-IE" sz="1800" dirty="0" smtClean="0"/>
              <a:t>Aftercare</a:t>
            </a:r>
            <a:endParaRPr lang="en-US" sz="1800" dirty="0" smtClean="0"/>
          </a:p>
          <a:p>
            <a:pPr>
              <a:defRPr/>
            </a:pPr>
            <a:r>
              <a:rPr lang="en-IE" sz="1800" dirty="0"/>
              <a:t>Onward </a:t>
            </a:r>
            <a:r>
              <a:rPr lang="en-IE" sz="1800" dirty="0" smtClean="0"/>
              <a:t>referral to other relevant services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FF"/>
                </a:solidFill>
              </a:rPr>
              <a:t>Activities</a:t>
            </a:r>
            <a:endParaRPr lang="en-US" sz="4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010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Needs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434310"/>
            <a:ext cx="7662864" cy="422294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b="1" dirty="0" smtClean="0"/>
              <a:t>Life Areas covered in assessment:</a:t>
            </a:r>
          </a:p>
          <a:p>
            <a:pPr marL="0" indent="0">
              <a:buNone/>
            </a:pPr>
            <a:r>
              <a:rPr lang="en-US" dirty="0" smtClean="0"/>
              <a:t>General Information</a:t>
            </a:r>
          </a:p>
          <a:p>
            <a:pPr marL="0" indent="0">
              <a:buNone/>
            </a:pPr>
            <a:r>
              <a:rPr lang="en-US" dirty="0" smtClean="0"/>
              <a:t>Substance Use</a:t>
            </a:r>
          </a:p>
          <a:p>
            <a:pPr marL="0" indent="0">
              <a:buNone/>
            </a:pPr>
            <a:r>
              <a:rPr lang="en-US" dirty="0" smtClean="0"/>
              <a:t>Education</a:t>
            </a:r>
          </a:p>
          <a:p>
            <a:pPr marL="0" indent="0">
              <a:buNone/>
            </a:pPr>
            <a:r>
              <a:rPr lang="en-US" dirty="0" smtClean="0"/>
              <a:t>Employment /Training</a:t>
            </a:r>
          </a:p>
          <a:p>
            <a:pPr marL="0" indent="0">
              <a:buNone/>
            </a:pPr>
            <a:r>
              <a:rPr lang="en-US" dirty="0" smtClean="0"/>
              <a:t>Family (Genealogy, Relationships) </a:t>
            </a:r>
          </a:p>
          <a:p>
            <a:pPr marL="0" indent="0">
              <a:buNone/>
            </a:pPr>
            <a:r>
              <a:rPr lang="en-US" dirty="0" smtClean="0"/>
              <a:t>Peer/ Social Relationships</a:t>
            </a:r>
          </a:p>
          <a:p>
            <a:pPr marL="0" indent="0">
              <a:buNone/>
            </a:pPr>
            <a:r>
              <a:rPr lang="en-US" dirty="0" smtClean="0"/>
              <a:t>Legal Status</a:t>
            </a:r>
          </a:p>
          <a:p>
            <a:pPr marL="0" indent="0">
              <a:buNone/>
            </a:pPr>
            <a:r>
              <a:rPr lang="en-US" dirty="0" smtClean="0"/>
              <a:t>Psychiatric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7964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872067" y="2256682"/>
            <a:ext cx="7408333" cy="47624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Bio, Psycho, Social Model (Philosophy)</a:t>
            </a:r>
          </a:p>
          <a:p>
            <a:r>
              <a:rPr lang="en-US" dirty="0" smtClean="0"/>
              <a:t>Referral </a:t>
            </a:r>
          </a:p>
          <a:p>
            <a:r>
              <a:rPr lang="en-US" dirty="0" smtClean="0"/>
              <a:t>Assessment (Young Person, Parent/Guardian)</a:t>
            </a:r>
          </a:p>
          <a:p>
            <a:r>
              <a:rPr lang="en-US" dirty="0" smtClean="0"/>
              <a:t>Adolescent Community Reinforcement Approach (ACRA)</a:t>
            </a:r>
          </a:p>
          <a:p>
            <a:r>
              <a:rPr lang="en-US" dirty="0" smtClean="0"/>
              <a:t>Motivational Interviewing, Cognitive </a:t>
            </a:r>
            <a:r>
              <a:rPr lang="en-US" dirty="0" err="1" smtClean="0"/>
              <a:t>Behavioural</a:t>
            </a:r>
            <a:r>
              <a:rPr lang="en-US" dirty="0" smtClean="0"/>
              <a:t> Therapy</a:t>
            </a:r>
          </a:p>
          <a:p>
            <a:r>
              <a:rPr lang="en-US" dirty="0" smtClean="0"/>
              <a:t>Targeted drug prevention/education</a:t>
            </a:r>
          </a:p>
          <a:p>
            <a:r>
              <a:rPr lang="en-US" dirty="0" smtClean="0"/>
              <a:t>Family Support (5 Step Method) – Referral &gt; Family Therapy</a:t>
            </a:r>
          </a:p>
          <a:p>
            <a:r>
              <a:rPr lang="en-US" dirty="0" smtClean="0"/>
              <a:t>Aftercare</a:t>
            </a:r>
            <a:r>
              <a:rPr lang="en-US" dirty="0"/>
              <a:t> </a:t>
            </a:r>
            <a:r>
              <a:rPr lang="en-US" dirty="0" smtClean="0"/>
              <a:t>– Lapse Management, Life Coaching</a:t>
            </a:r>
          </a:p>
          <a:p>
            <a:r>
              <a:rPr lang="en-US" dirty="0" smtClean="0"/>
              <a:t>Complimentary Therapies (Acupuncture, Massage, </a:t>
            </a:r>
            <a:r>
              <a:rPr lang="en-US" dirty="0" err="1" smtClean="0"/>
              <a:t>Mindfullness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FF"/>
                </a:solidFill>
              </a:rPr>
              <a:t>Treatment</a:t>
            </a:r>
            <a:endParaRPr lang="en-US" sz="4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843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Adolescent Community Reinforcement Approach </a:t>
            </a:r>
            <a:r>
              <a:rPr lang="en-US" sz="4800" dirty="0"/>
              <a:t>(ACRA</a:t>
            </a:r>
            <a:r>
              <a:rPr lang="en-US" sz="4800" dirty="0" smtClean="0"/>
              <a:t>)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770094"/>
            <a:ext cx="7662864" cy="39309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The Adolescent Community Reinforcement Approach (ACRA) acknowledges the powerful role of environmental contingencies in encouraging or discouraging drug use, and thus attempts to rearrange these contingencies.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341448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9790"/>
            <a:ext cx="8229600" cy="1664315"/>
          </a:xfrm>
        </p:spPr>
        <p:txBody>
          <a:bodyPr/>
          <a:lstStyle/>
          <a:p>
            <a:r>
              <a:rPr lang="en-US" sz="4800" dirty="0" smtClean="0"/>
              <a:t>ACRA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b="1" dirty="0" smtClean="0"/>
              <a:t>The </a:t>
            </a:r>
            <a:r>
              <a:rPr lang="en-US" sz="2400" b="1" dirty="0"/>
              <a:t>goals of working with the individual are</a:t>
            </a:r>
            <a:r>
              <a:rPr lang="en-US" sz="2400" b="1" dirty="0" smtClean="0"/>
              <a:t>: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3003682"/>
            <a:ext cx="7662864" cy="3267169"/>
          </a:xfrm>
        </p:spPr>
        <p:txBody>
          <a:bodyPr>
            <a:noAutofit/>
          </a:bodyPr>
          <a:lstStyle/>
          <a:p>
            <a:r>
              <a:rPr lang="en-US" sz="2400" dirty="0" smtClean="0"/>
              <a:t>Promote Abstinence/ Reduce Use from drugs (using a harm reduction approach)</a:t>
            </a:r>
          </a:p>
          <a:p>
            <a:r>
              <a:rPr lang="en-US" sz="2400" dirty="0" smtClean="0"/>
              <a:t>Promote positive Social Activities</a:t>
            </a:r>
          </a:p>
          <a:p>
            <a:r>
              <a:rPr lang="en-US" sz="2400" dirty="0" smtClean="0"/>
              <a:t>Promote positive Peer </a:t>
            </a:r>
            <a:r>
              <a:rPr lang="en-US" sz="2400" dirty="0"/>
              <a:t>R</a:t>
            </a:r>
            <a:r>
              <a:rPr lang="en-US" sz="2400" dirty="0" smtClean="0"/>
              <a:t>elationships</a:t>
            </a:r>
          </a:p>
          <a:p>
            <a:r>
              <a:rPr lang="en-US" sz="2400" dirty="0" smtClean="0"/>
              <a:t>Promote improved Relationships with Family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408712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99</TotalTime>
  <Words>534</Words>
  <Application>Microsoft Office PowerPoint</Application>
  <PresentationFormat>On-screen Show (4:3)</PresentationFormat>
  <Paragraphs>127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Genesis</vt:lpstr>
      <vt:lpstr>ARC Under 18’s  Substance Misuse Programme </vt:lpstr>
      <vt:lpstr>Young Person Profiles (ARC Under 18’s - 2015)</vt:lpstr>
      <vt:lpstr>Reason for Referral (Primary Drug)</vt:lpstr>
      <vt:lpstr>Referral Pathway</vt:lpstr>
      <vt:lpstr>Activities</vt:lpstr>
      <vt:lpstr>Full Needs Assessment</vt:lpstr>
      <vt:lpstr>Treatment</vt:lpstr>
      <vt:lpstr>Adolescent Community Reinforcement Approach (ACRA)</vt:lpstr>
      <vt:lpstr>ACRA The goals of working with the individual are:</vt:lpstr>
      <vt:lpstr>ACRA The goals of working with the Parents/ Caregivers are: </vt:lpstr>
      <vt:lpstr>ACRA Treatment Modules</vt:lpstr>
      <vt:lpstr>Thank You</vt:lpstr>
      <vt:lpstr>Case Study 1 (Presenting problems)</vt:lpstr>
      <vt:lpstr>Case Study 1 (Treatment)</vt:lpstr>
      <vt:lpstr>Case Study 1 (Treatment – Family)</vt:lpstr>
      <vt:lpstr>Case Study 1 (Outcomes)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 Under 18’s  Substance Misuse Programme </dc:title>
  <dc:creator>Office 2004 User</dc:creator>
  <cp:lastModifiedBy>RLaw</cp:lastModifiedBy>
  <cp:revision>11</cp:revision>
  <dcterms:created xsi:type="dcterms:W3CDTF">2015-11-09T11:38:47Z</dcterms:created>
  <dcterms:modified xsi:type="dcterms:W3CDTF">2015-11-24T10:52:17Z</dcterms:modified>
</cp:coreProperties>
</file>