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9" r:id="rId3"/>
    <p:sldId id="261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67" r:id="rId12"/>
    <p:sldId id="270" r:id="rId13"/>
    <p:sldId id="271" r:id="rId14"/>
    <p:sldId id="272" r:id="rId15"/>
    <p:sldId id="273" r:id="rId16"/>
    <p:sldId id="27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ga-IE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ga-IE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>
            <a:lvl5pPr>
              <a:defRPr/>
            </a:lvl5pPr>
            <a:lvl6pPr marL="1719072">
              <a:defRPr/>
            </a:lvl6pPr>
            <a:lvl7pPr marL="1719072">
              <a:defRPr/>
            </a:lvl7pPr>
            <a:lvl8pPr marL="1719072">
              <a:defRPr/>
            </a:lvl8pPr>
            <a:lvl9pPr marL="1719072">
              <a:defRPr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tabLst/>
              <a:defRPr sz="1600"/>
            </a:lvl6pPr>
            <a:lvl7pPr marL="2173288" indent="-227013">
              <a:tabLst/>
              <a:defRPr sz="1600"/>
            </a:lvl7pPr>
            <a:lvl8pPr marL="2398713" indent="-227013">
              <a:tabLst/>
              <a:defRPr sz="1600"/>
            </a:lvl8pPr>
            <a:lvl9pPr marL="2625725" indent="-227013">
              <a:tabLst/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ga-I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>
              <a:defRPr sz="1600"/>
            </a:lvl6pPr>
            <a:lvl7pPr marL="2173288" indent="-234950">
              <a:defRPr sz="1600"/>
            </a:lvl7pPr>
            <a:lvl8pPr marL="2398713" indent="-234950">
              <a:defRPr sz="1600"/>
            </a:lvl8pPr>
            <a:lvl9pPr marL="2625725" indent="-234950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27013">
              <a:defRPr sz="1600"/>
            </a:lvl6pPr>
            <a:lvl7pPr marL="2173288" indent="-227013">
              <a:defRPr sz="1600"/>
            </a:lvl7pPr>
            <a:lvl8pPr marL="2398713" indent="-227013">
              <a:defRPr sz="1600"/>
            </a:lvl8pPr>
            <a:lvl9pPr marL="2625725" indent="-227013">
              <a:defRPr sz="1600"/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194627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173288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398713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625725" indent="-234950" algn="l" defTabSz="914400" rtl="0" eaLnBrk="1" latinLnBrk="0" hangingPunct="1">
              <a:spcBef>
                <a:spcPct val="20000"/>
              </a:spcBef>
              <a:buSzPct val="90000"/>
              <a:buFont typeface="Wingdings" pitchFamily="2" charset="2"/>
              <a:buChar char=""/>
              <a:defRPr lang="en-US" sz="1600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ga-IE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ga-IE" smtClean="0"/>
              <a:t>Click to edit Master text styles</a:t>
            </a:r>
          </a:p>
          <a:p>
            <a:pPr lvl="1"/>
            <a:r>
              <a:rPr lang="ga-IE" smtClean="0"/>
              <a:t>Second level</a:t>
            </a:r>
          </a:p>
          <a:p>
            <a:pPr lvl="2"/>
            <a:r>
              <a:rPr lang="ga-IE" smtClean="0"/>
              <a:t>Third level</a:t>
            </a:r>
          </a:p>
          <a:p>
            <a:pPr lvl="3"/>
            <a:r>
              <a:rPr lang="ga-IE" smtClean="0"/>
              <a:t>Fourth level</a:t>
            </a:r>
          </a:p>
          <a:p>
            <a:pPr lvl="4"/>
            <a:r>
              <a:rPr lang="ga-IE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1157B29-1435-5342-95EC-786E4699123F}" type="datetimeFigureOut">
              <a:rPr lang="en-US" smtClean="0"/>
              <a:pPr/>
              <a:t>11/24/2015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93D1921-AA29-314F-A248-52976357EC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055813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398713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743200" indent="-344488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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087688" indent="-344488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Wingdings" pitchFamily="2" charset="2"/>
        <a:buChar char="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10146"/>
            <a:ext cx="7772400" cy="1780108"/>
          </a:xfrm>
        </p:spPr>
        <p:txBody>
          <a:bodyPr>
            <a:normAutofit fontScale="90000"/>
          </a:bodyPr>
          <a:lstStyle/>
          <a:p>
            <a:r>
              <a:rPr lang="en-US" sz="5300" b="1" dirty="0" smtClean="0">
                <a:latin typeface="Times"/>
                <a:cs typeface="Times"/>
              </a:rPr>
              <a:t>ARC Under 18’s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sz="4000" b="1" dirty="0" smtClean="0">
                <a:solidFill>
                  <a:schemeClr val="tx2">
                    <a:lumMod val="50000"/>
                  </a:schemeClr>
                </a:solidFill>
                <a:latin typeface="Trebuchet MS"/>
                <a:cs typeface="Trebuchet MS"/>
              </a:rPr>
              <a:t>Substance Misuse Programme </a:t>
            </a:r>
            <a:endParaRPr lang="en-US" sz="4000" b="1" dirty="0">
              <a:solidFill>
                <a:schemeClr val="tx2">
                  <a:lumMod val="50000"/>
                </a:schemeClr>
              </a:solidFill>
              <a:latin typeface="Trebuchet MS"/>
              <a:cs typeface="Trebuchet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07723"/>
            <a:ext cx="6400800" cy="1473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rebuchet MS"/>
                <a:cs typeface="Trebuchet MS"/>
              </a:rPr>
              <a:t>160A </a:t>
            </a:r>
            <a:r>
              <a:rPr lang="en-US" dirty="0">
                <a:latin typeface="Trebuchet MS"/>
                <a:cs typeface="Trebuchet MS"/>
              </a:rPr>
              <a:t>S</a:t>
            </a:r>
            <a:r>
              <a:rPr lang="en-US" dirty="0" smtClean="0">
                <a:latin typeface="Trebuchet MS"/>
                <a:cs typeface="Trebuchet MS"/>
              </a:rPr>
              <a:t>unshine </a:t>
            </a:r>
            <a:r>
              <a:rPr lang="en-US" dirty="0">
                <a:latin typeface="Trebuchet MS"/>
                <a:cs typeface="Trebuchet MS"/>
              </a:rPr>
              <a:t>I</a:t>
            </a:r>
            <a:r>
              <a:rPr lang="en-US" dirty="0" smtClean="0">
                <a:latin typeface="Trebuchet MS"/>
                <a:cs typeface="Trebuchet MS"/>
              </a:rPr>
              <a:t>ndustrial Estate</a:t>
            </a:r>
          </a:p>
          <a:p>
            <a:r>
              <a:rPr lang="en-US" dirty="0" smtClean="0">
                <a:latin typeface="Trebuchet MS"/>
                <a:cs typeface="Trebuchet MS"/>
              </a:rPr>
              <a:t>Crumlin Road</a:t>
            </a:r>
          </a:p>
          <a:p>
            <a:r>
              <a:rPr lang="en-US" dirty="0" smtClean="0">
                <a:latin typeface="Trebuchet MS"/>
                <a:cs typeface="Trebuchet MS"/>
              </a:rPr>
              <a:t>Crumlin</a:t>
            </a:r>
          </a:p>
          <a:p>
            <a:r>
              <a:rPr lang="en-US" dirty="0" smtClean="0">
                <a:latin typeface="Trebuchet MS"/>
                <a:cs typeface="Trebuchet MS"/>
              </a:rPr>
              <a:t>Dublin 12</a:t>
            </a:r>
            <a:endParaRPr lang="en-US" dirty="0">
              <a:latin typeface="Trebuchet MS"/>
              <a:cs typeface="Trebuchet M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223680" y="6309975"/>
            <a:ext cx="32345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052E65"/>
                </a:solidFill>
              </a:rPr>
              <a:t>Presented by:	Jimmy Norman</a:t>
            </a:r>
            <a:endParaRPr lang="en-US" dirty="0">
              <a:solidFill>
                <a:srgbClr val="052E6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13861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0592"/>
            <a:ext cx="8229600" cy="1678914"/>
          </a:xfrm>
        </p:spPr>
        <p:txBody>
          <a:bodyPr/>
          <a:lstStyle/>
          <a:p>
            <a:r>
              <a:rPr lang="en-US" sz="4800" dirty="0" smtClean="0"/>
              <a:t>ACRA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400" b="1" dirty="0" smtClean="0"/>
              <a:t>The </a:t>
            </a:r>
            <a:r>
              <a:rPr lang="en-US" sz="2400" b="1" dirty="0"/>
              <a:t>goals of working with the Parents/ Caregivers are:</a:t>
            </a:r>
            <a:br>
              <a:rPr lang="en-US" sz="2400" b="1" dirty="0"/>
            </a:b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3076677"/>
            <a:ext cx="7662864" cy="2763025"/>
          </a:xfrm>
        </p:spPr>
        <p:txBody>
          <a:bodyPr>
            <a:noAutofit/>
          </a:bodyPr>
          <a:lstStyle/>
          <a:p>
            <a:r>
              <a:rPr lang="en-US" sz="2400" dirty="0" smtClean="0"/>
              <a:t>Motivate their participation in the ACRA process</a:t>
            </a:r>
          </a:p>
          <a:p>
            <a:r>
              <a:rPr lang="en-US" sz="2400" dirty="0" smtClean="0"/>
              <a:t>Promote the adolescents Life </a:t>
            </a:r>
            <a:r>
              <a:rPr lang="en-US" sz="2400" dirty="0"/>
              <a:t>C</a:t>
            </a:r>
            <a:r>
              <a:rPr lang="en-US" sz="2400" dirty="0" smtClean="0"/>
              <a:t>hoices</a:t>
            </a:r>
          </a:p>
          <a:p>
            <a:r>
              <a:rPr lang="en-US" sz="2400" dirty="0" smtClean="0"/>
              <a:t>Provide information about effective Parenting Practices</a:t>
            </a:r>
          </a:p>
          <a:p>
            <a:r>
              <a:rPr lang="en-US" sz="2400" dirty="0" smtClean="0"/>
              <a:t>Offer Family Support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1759513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390"/>
            <a:ext cx="8229600" cy="1678914"/>
          </a:xfrm>
        </p:spPr>
        <p:txBody>
          <a:bodyPr/>
          <a:lstStyle/>
          <a:p>
            <a:r>
              <a:rPr lang="en-US" sz="4800" dirty="0" smtClean="0"/>
              <a:t>ACRA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Treatment Modules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63515"/>
            <a:ext cx="7662864" cy="420835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Functional Analysis of Substance Use</a:t>
            </a:r>
          </a:p>
          <a:p>
            <a:r>
              <a:rPr lang="en-US" dirty="0" smtClean="0"/>
              <a:t>Functional Analysis of Pro-Social Activities</a:t>
            </a:r>
          </a:p>
          <a:p>
            <a:r>
              <a:rPr lang="en-US" dirty="0" smtClean="0"/>
              <a:t>Happiness Scales &gt; Goal Setting</a:t>
            </a:r>
          </a:p>
          <a:p>
            <a:r>
              <a:rPr lang="en-US" dirty="0" smtClean="0"/>
              <a:t>Communication Skills Training</a:t>
            </a:r>
          </a:p>
          <a:p>
            <a:r>
              <a:rPr lang="en-US" dirty="0" smtClean="0"/>
              <a:t>Problem Solving Skills Training</a:t>
            </a:r>
          </a:p>
          <a:p>
            <a:r>
              <a:rPr lang="en-US" dirty="0" smtClean="0"/>
              <a:t>Caregivers Sessions (Information, Communication, Parenting)</a:t>
            </a:r>
          </a:p>
          <a:p>
            <a:r>
              <a:rPr lang="en-US" dirty="0" smtClean="0"/>
              <a:t>Adolescent/ Caregiver </a:t>
            </a:r>
            <a:r>
              <a:rPr lang="en-US" dirty="0"/>
              <a:t>R</a:t>
            </a:r>
            <a:r>
              <a:rPr lang="en-US" dirty="0" smtClean="0"/>
              <a:t>elationship Skills</a:t>
            </a:r>
          </a:p>
          <a:p>
            <a:r>
              <a:rPr lang="en-US" dirty="0" smtClean="0"/>
              <a:t>Relapse Prevention</a:t>
            </a:r>
          </a:p>
          <a:p>
            <a:r>
              <a:rPr lang="en-US" dirty="0" smtClean="0"/>
              <a:t>Life Skills Coaching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349550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30445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872067" y="1990102"/>
            <a:ext cx="7408333" cy="5245100"/>
          </a:xfrm>
        </p:spPr>
        <p:txBody>
          <a:bodyPr>
            <a:normAutofit/>
          </a:bodyPr>
          <a:lstStyle/>
          <a:p>
            <a:r>
              <a:rPr lang="en-US" sz="1400" dirty="0" smtClean="0"/>
              <a:t>16 Year Old Male</a:t>
            </a:r>
          </a:p>
          <a:p>
            <a:r>
              <a:rPr lang="en-US" sz="1400" dirty="0" smtClean="0"/>
              <a:t>Referred by father</a:t>
            </a:r>
          </a:p>
          <a:p>
            <a:r>
              <a:rPr lang="en-US" sz="1400" dirty="0" smtClean="0"/>
              <a:t>Daily Cannabis User (on referral), Started age 13 </a:t>
            </a:r>
          </a:p>
          <a:p>
            <a:r>
              <a:rPr lang="en-US" sz="1400" dirty="0" smtClean="0"/>
              <a:t>Alcohol, Cocaine, Ecstasy, Benzodiazepine use past 30 days (during assessment) Started age 15</a:t>
            </a:r>
          </a:p>
          <a:p>
            <a:r>
              <a:rPr lang="en-US" sz="1400" dirty="0" smtClean="0"/>
              <a:t>Drug debts to local dealers (intimidation</a:t>
            </a:r>
            <a:r>
              <a:rPr lang="en-US" sz="1400" dirty="0"/>
              <a:t> </a:t>
            </a:r>
            <a:r>
              <a:rPr lang="en-US" sz="1400" dirty="0" smtClean="0"/>
              <a:t>- self and family)</a:t>
            </a:r>
          </a:p>
          <a:p>
            <a:r>
              <a:rPr lang="en-US" sz="1400" dirty="0" smtClean="0"/>
              <a:t>Unstable accommodation (Living with mother + younger brother) Mother has mental health issues and problematic alcohol user - Father has access</a:t>
            </a:r>
          </a:p>
          <a:p>
            <a:r>
              <a:rPr lang="en-US" sz="1400" dirty="0" smtClean="0"/>
              <a:t>Recent new peer group – Older (introduction to party drugs)</a:t>
            </a:r>
          </a:p>
          <a:p>
            <a:r>
              <a:rPr lang="en-US" sz="1400" dirty="0" smtClean="0"/>
              <a:t>Final Year in school (place at risk due to non attendance)</a:t>
            </a:r>
          </a:p>
          <a:p>
            <a:r>
              <a:rPr lang="en-US" sz="1400" dirty="0" smtClean="0"/>
              <a:t>Legal (recent caution for possession)</a:t>
            </a:r>
          </a:p>
          <a:p>
            <a:r>
              <a:rPr lang="en-US" sz="1400" dirty="0" smtClean="0"/>
              <a:t>Psychiatric (suffers from session depression)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FFFFFF"/>
                </a:solidFill>
              </a:rPr>
              <a:t>Case Study 1</a:t>
            </a:r>
            <a:r>
              <a:rPr lang="en-US" sz="4800" dirty="0" smtClean="0">
                <a:solidFill>
                  <a:srgbClr val="FFFFFF"/>
                </a:solidFill>
              </a:rPr>
              <a:t/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(Presenting problems)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7710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872067" y="2370666"/>
            <a:ext cx="7408333" cy="4106333"/>
          </a:xfrm>
        </p:spPr>
        <p:txBody>
          <a:bodyPr>
            <a:noAutofit/>
          </a:bodyPr>
          <a:lstStyle/>
          <a:p>
            <a:r>
              <a:rPr lang="en-US" sz="1400" dirty="0" smtClean="0"/>
              <a:t>ACRA (26 weeks)</a:t>
            </a:r>
          </a:p>
          <a:p>
            <a:r>
              <a:rPr lang="en-US" sz="1400" dirty="0" smtClean="0"/>
              <a:t>Complimentary Therapies (acupuncture, massage, relaxation, and mindfulness)</a:t>
            </a:r>
          </a:p>
          <a:p>
            <a:endParaRPr lang="en-US" sz="1400" dirty="0"/>
          </a:p>
          <a:p>
            <a:r>
              <a:rPr lang="en-US" sz="1400" dirty="0" smtClean="0"/>
              <a:t>Body and Mind group</a:t>
            </a:r>
          </a:p>
          <a:p>
            <a:r>
              <a:rPr lang="en-US" sz="1400" dirty="0" smtClean="0"/>
              <a:t>Aftercare (Lapse management)</a:t>
            </a:r>
          </a:p>
          <a:p>
            <a:endParaRPr lang="en-US" sz="1400" dirty="0"/>
          </a:p>
          <a:p>
            <a:r>
              <a:rPr lang="en-US" sz="1400" dirty="0" smtClean="0"/>
              <a:t>Support for leaving cert exams (Life Coach + Local </a:t>
            </a:r>
            <a:r>
              <a:rPr lang="en-US" sz="1400" dirty="0"/>
              <a:t>C</a:t>
            </a:r>
            <a:r>
              <a:rPr lang="en-US" sz="1400" dirty="0" smtClean="0"/>
              <a:t>ollege)</a:t>
            </a:r>
          </a:p>
          <a:p>
            <a:endParaRPr lang="en-US" sz="1400" dirty="0"/>
          </a:p>
          <a:p>
            <a:r>
              <a:rPr lang="en-US" sz="1400" dirty="0" smtClean="0"/>
              <a:t>Job Seeking Skills</a:t>
            </a:r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/>
          </a:p>
          <a:p>
            <a:endParaRPr lang="en-US" sz="1400" dirty="0" smtClean="0"/>
          </a:p>
          <a:p>
            <a:endParaRPr lang="en-US" sz="1400" dirty="0" smtClean="0"/>
          </a:p>
          <a:p>
            <a:endParaRPr lang="en-US" sz="1400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FFFFFF"/>
                </a:solidFill>
              </a:rPr>
              <a:t>Case Study 1</a:t>
            </a:r>
            <a:r>
              <a:rPr lang="en-US" sz="4800" dirty="0" smtClean="0">
                <a:solidFill>
                  <a:srgbClr val="FFFFFF"/>
                </a:solidFill>
              </a:rPr>
              <a:t/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(Treatment)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30502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872067" y="2366434"/>
            <a:ext cx="7408333" cy="3450696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5</a:t>
            </a:r>
            <a:r>
              <a:rPr lang="en-US" dirty="0" smtClean="0"/>
              <a:t> Step Method (Coping Strategies)</a:t>
            </a:r>
          </a:p>
          <a:p>
            <a:endParaRPr lang="en-US" dirty="0" smtClean="0"/>
          </a:p>
          <a:p>
            <a:r>
              <a:rPr lang="en-US" dirty="0" smtClean="0"/>
              <a:t>ACRA (Caregivers sessions, - father)</a:t>
            </a:r>
          </a:p>
          <a:p>
            <a:endParaRPr lang="en-US" dirty="0"/>
          </a:p>
          <a:p>
            <a:r>
              <a:rPr lang="en-US" dirty="0" smtClean="0"/>
              <a:t>Family Support</a:t>
            </a:r>
          </a:p>
          <a:p>
            <a:endParaRPr lang="en-US" dirty="0"/>
          </a:p>
          <a:p>
            <a:r>
              <a:rPr lang="en-US" dirty="0" smtClean="0"/>
              <a:t>Consultation with Social Services </a:t>
            </a: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FFFFFF"/>
                </a:solidFill>
              </a:rPr>
              <a:t>Case Study 1</a:t>
            </a:r>
            <a:br>
              <a:rPr lang="en-US" sz="5300" dirty="0" smtClean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(Treatment – Family)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74357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872067" y="2396067"/>
            <a:ext cx="7408333" cy="4461933"/>
          </a:xfrm>
        </p:spPr>
        <p:txBody>
          <a:bodyPr/>
          <a:lstStyle/>
          <a:p>
            <a:r>
              <a:rPr lang="en-US" dirty="0" smtClean="0"/>
              <a:t>Cessation of party drugs </a:t>
            </a:r>
          </a:p>
          <a:p>
            <a:r>
              <a:rPr lang="en-US" dirty="0" smtClean="0"/>
              <a:t>Cessation of weed use – occasional hashish user</a:t>
            </a:r>
          </a:p>
          <a:p>
            <a:r>
              <a:rPr lang="en-US" dirty="0" smtClean="0"/>
              <a:t>Change of peer group</a:t>
            </a:r>
          </a:p>
          <a:p>
            <a:r>
              <a:rPr lang="en-US" dirty="0" smtClean="0"/>
              <a:t>Moved into Father’s home (Full </a:t>
            </a:r>
            <a:r>
              <a:rPr lang="en-US" dirty="0"/>
              <a:t>T</a:t>
            </a:r>
            <a:r>
              <a:rPr lang="en-US" dirty="0" smtClean="0"/>
              <a:t>ime)</a:t>
            </a:r>
          </a:p>
          <a:p>
            <a:r>
              <a:rPr lang="en-US" dirty="0" smtClean="0"/>
              <a:t>Completion of leaving cert exams (Pass)</a:t>
            </a:r>
          </a:p>
          <a:p>
            <a:r>
              <a:rPr lang="en-US" dirty="0" smtClean="0"/>
              <a:t>Increase in pro social activities</a:t>
            </a:r>
          </a:p>
          <a:p>
            <a:r>
              <a:rPr lang="en-US" dirty="0" smtClean="0"/>
              <a:t>Started employment as airplane cabin crew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 fontScale="90000"/>
          </a:bodyPr>
          <a:lstStyle/>
          <a:p>
            <a:r>
              <a:rPr lang="en-US" sz="5300" dirty="0" smtClean="0">
                <a:solidFill>
                  <a:srgbClr val="FFFFFF"/>
                </a:solidFill>
              </a:rPr>
              <a:t>Case Study 1</a:t>
            </a:r>
            <a:r>
              <a:rPr lang="en-US" dirty="0">
                <a:solidFill>
                  <a:srgbClr val="FFFFFF"/>
                </a:solidFill>
              </a:rPr>
              <a:t/>
            </a:r>
            <a:br>
              <a:rPr lang="en-US" dirty="0">
                <a:solidFill>
                  <a:srgbClr val="FFFFFF"/>
                </a:solidFill>
              </a:rPr>
            </a:br>
            <a:r>
              <a:rPr lang="en-US" sz="3600" dirty="0" smtClean="0">
                <a:solidFill>
                  <a:srgbClr val="FFFFFF"/>
                </a:solidFill>
              </a:rPr>
              <a:t>(Outcomes)</a:t>
            </a:r>
            <a:endParaRPr lang="en-US" sz="36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14082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350619"/>
            <a:ext cx="7408333" cy="4118444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Gender: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Male			53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Female</a:t>
            </a:r>
            <a:r>
              <a:rPr lang="en-US" sz="2400" dirty="0" smtClean="0"/>
              <a:t>		</a:t>
            </a:r>
            <a:r>
              <a:rPr lang="en-US" sz="2400" dirty="0" smtClean="0">
                <a:solidFill>
                  <a:srgbClr val="FF0000"/>
                </a:solidFill>
              </a:rPr>
              <a:t>23</a:t>
            </a:r>
          </a:p>
          <a:p>
            <a:pPr marL="0" indent="0">
              <a:buNone/>
            </a:pPr>
            <a:endParaRPr lang="en-US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052E65"/>
                </a:solidFill>
              </a:rPr>
              <a:t>Age</a:t>
            </a:r>
            <a:r>
              <a:rPr lang="en-US" sz="2400" dirty="0" smtClean="0">
                <a:solidFill>
                  <a:srgbClr val="052E65"/>
                </a:solidFill>
              </a:rPr>
              <a:t>:</a:t>
            </a:r>
            <a:endParaRPr lang="en-US" sz="2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52E65"/>
                </a:solidFill>
              </a:rPr>
              <a:t>Range:			13 – 19</a:t>
            </a: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Average		16.6</a:t>
            </a:r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45140"/>
            <a:ext cx="8229600" cy="1450567"/>
          </a:xfrm>
        </p:spPr>
        <p:txBody>
          <a:bodyPr>
            <a:normAutofit fontScale="90000"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Young Person Profiles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(ARC Under 18’s - 2015)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505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33449"/>
            <a:ext cx="7408333" cy="3615030"/>
          </a:xfrm>
        </p:spPr>
        <p:txBody>
          <a:bodyPr>
            <a:normAutofit/>
          </a:bodyPr>
          <a:lstStyle/>
          <a:p>
            <a:r>
              <a:rPr lang="en-US" dirty="0" smtClean="0"/>
              <a:t>66%		Cannabis (Weed)</a:t>
            </a:r>
          </a:p>
          <a:p>
            <a:r>
              <a:rPr lang="en-US" dirty="0" smtClean="0"/>
              <a:t>12%		Alcohol</a:t>
            </a:r>
          </a:p>
          <a:p>
            <a:r>
              <a:rPr lang="en-US" dirty="0" smtClean="0"/>
              <a:t>10%		Benzodiazepines</a:t>
            </a:r>
          </a:p>
          <a:p>
            <a:r>
              <a:rPr lang="en-US" dirty="0" smtClean="0"/>
              <a:t>6%		Ecstasy</a:t>
            </a:r>
          </a:p>
          <a:p>
            <a:r>
              <a:rPr lang="en-US" dirty="0" smtClean="0"/>
              <a:t>4%		Cocaine</a:t>
            </a:r>
          </a:p>
          <a:p>
            <a:r>
              <a:rPr lang="en-US" dirty="0" smtClean="0"/>
              <a:t>2%		</a:t>
            </a:r>
            <a:r>
              <a:rPr lang="en-US" dirty="0" err="1" smtClean="0"/>
              <a:t>Headshop</a:t>
            </a:r>
            <a:r>
              <a:rPr lang="en-US" dirty="0" smtClean="0"/>
              <a:t> powder (</a:t>
            </a:r>
            <a:r>
              <a:rPr lang="en-US" dirty="0" err="1" smtClean="0"/>
              <a:t>Mephedrone</a:t>
            </a:r>
            <a:r>
              <a:rPr lang="en-US" dirty="0" smtClean="0"/>
              <a:t>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Reason for Referral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3200" dirty="0" smtClean="0">
                <a:solidFill>
                  <a:srgbClr val="FFFFFF"/>
                </a:solidFill>
              </a:rPr>
              <a:t>(Primary Drug)</a:t>
            </a:r>
            <a:endParaRPr lang="en-US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759587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600">
        <p14:conveyor dir="l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/>
          <p:cNvSpPr>
            <a:spLocks noGrp="1"/>
          </p:cNvSpPr>
          <p:nvPr>
            <p:ph idx="1"/>
          </p:nvPr>
        </p:nvSpPr>
        <p:spPr>
          <a:xfrm>
            <a:off x="872067" y="2182778"/>
            <a:ext cx="7408333" cy="4258733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42%		Family</a:t>
            </a:r>
          </a:p>
          <a:p>
            <a:r>
              <a:rPr lang="en-US" dirty="0" smtClean="0"/>
              <a:t>22%		Social Work </a:t>
            </a:r>
            <a:r>
              <a:rPr lang="en-US" dirty="0" err="1" smtClean="0"/>
              <a:t>Depts</a:t>
            </a:r>
            <a:r>
              <a:rPr lang="en-US" dirty="0" smtClean="0"/>
              <a:t> (</a:t>
            </a:r>
            <a:r>
              <a:rPr lang="en-US" dirty="0" err="1" smtClean="0"/>
              <a:t>incl</a:t>
            </a:r>
            <a:r>
              <a:rPr lang="en-US" dirty="0" smtClean="0"/>
              <a:t> Care Homes)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12%		Self</a:t>
            </a:r>
          </a:p>
          <a:p>
            <a:r>
              <a:rPr lang="en-US" dirty="0" smtClean="0"/>
              <a:t>8%		Community Services</a:t>
            </a:r>
          </a:p>
          <a:p>
            <a:r>
              <a:rPr lang="en-US" dirty="0" smtClean="0"/>
              <a:t>6%		Justice/ Probation</a:t>
            </a:r>
          </a:p>
          <a:p>
            <a:r>
              <a:rPr lang="en-US" dirty="0"/>
              <a:t>4</a:t>
            </a:r>
            <a:r>
              <a:rPr lang="en-US" dirty="0" smtClean="0"/>
              <a:t>%		A&amp;E</a:t>
            </a:r>
          </a:p>
          <a:p>
            <a:r>
              <a:rPr lang="en-US" dirty="0" smtClean="0"/>
              <a:t>4%		GP</a:t>
            </a:r>
          </a:p>
          <a:p>
            <a:r>
              <a:rPr lang="en-US" dirty="0" smtClean="0"/>
              <a:t>2%		Schools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7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Referral </a:t>
            </a:r>
            <a:r>
              <a:rPr lang="en-US" sz="4800" dirty="0">
                <a:solidFill>
                  <a:srgbClr val="FFFFFF"/>
                </a:solidFill>
              </a:rPr>
              <a:t>P</a:t>
            </a:r>
            <a:r>
              <a:rPr lang="en-US" sz="4800" dirty="0" smtClean="0">
                <a:solidFill>
                  <a:srgbClr val="FFFFFF"/>
                </a:solidFill>
              </a:rPr>
              <a:t>athway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5598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783167" y="2464624"/>
            <a:ext cx="7408333" cy="4221835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IE" sz="1800" dirty="0" smtClean="0"/>
              <a:t>Full Needs Assessment  using Teen – Addiction Severity Index (T-ASI)</a:t>
            </a:r>
          </a:p>
          <a:p>
            <a:pPr>
              <a:defRPr/>
            </a:pPr>
            <a:r>
              <a:rPr lang="en-IE" sz="1800" dirty="0" smtClean="0"/>
              <a:t>Care Planning (individual needs, Inter </a:t>
            </a:r>
            <a:r>
              <a:rPr lang="en-IE" sz="1800" dirty="0"/>
              <a:t>A</a:t>
            </a:r>
            <a:r>
              <a:rPr lang="en-IE" sz="1800" dirty="0" smtClean="0"/>
              <a:t>gency, Social Work)</a:t>
            </a:r>
            <a:endParaRPr lang="en-IE" sz="1800" dirty="0"/>
          </a:p>
          <a:p>
            <a:pPr>
              <a:defRPr/>
            </a:pPr>
            <a:r>
              <a:rPr lang="en-IE" sz="1800" dirty="0" smtClean="0"/>
              <a:t>Treatment </a:t>
            </a:r>
          </a:p>
          <a:p>
            <a:pPr>
              <a:defRPr/>
            </a:pPr>
            <a:r>
              <a:rPr lang="en-IE" sz="1800" dirty="0" smtClean="0"/>
              <a:t>Family Support - Family Therapy</a:t>
            </a:r>
          </a:p>
          <a:p>
            <a:pPr>
              <a:defRPr/>
            </a:pPr>
            <a:r>
              <a:rPr lang="en-IE" sz="1800" dirty="0" smtClean="0"/>
              <a:t>Complimentary Therapies  (Acupuncture, Massage, Mindfullness)</a:t>
            </a:r>
          </a:p>
          <a:p>
            <a:pPr>
              <a:defRPr/>
            </a:pPr>
            <a:r>
              <a:rPr lang="en-IE" sz="1800" dirty="0" smtClean="0"/>
              <a:t>Consultation with DR Bobby Smyth  </a:t>
            </a:r>
            <a:r>
              <a:rPr lang="en-US" sz="1800" dirty="0" err="1" smtClean="0"/>
              <a:t>MRCPsych</a:t>
            </a:r>
            <a:r>
              <a:rPr lang="en-US" sz="1800" dirty="0" smtClean="0"/>
              <a:t> – </a:t>
            </a:r>
            <a:r>
              <a:rPr lang="en-US" sz="1800" dirty="0" err="1" smtClean="0"/>
              <a:t>YoDA</a:t>
            </a:r>
            <a:endParaRPr lang="en-US" sz="1800" dirty="0" smtClean="0"/>
          </a:p>
          <a:p>
            <a:pPr>
              <a:defRPr/>
            </a:pPr>
            <a:r>
              <a:rPr lang="en-IE" sz="1800" dirty="0" smtClean="0"/>
              <a:t>Aftercare</a:t>
            </a:r>
            <a:endParaRPr lang="en-US" sz="1800" dirty="0" smtClean="0"/>
          </a:p>
          <a:p>
            <a:pPr>
              <a:defRPr/>
            </a:pPr>
            <a:r>
              <a:rPr lang="en-IE" sz="1800" dirty="0"/>
              <a:t>Onward </a:t>
            </a:r>
            <a:r>
              <a:rPr lang="en-IE" sz="1800" dirty="0" smtClean="0"/>
              <a:t>referral to other relevant services</a:t>
            </a:r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Activities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0102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Needs Assessment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434310"/>
            <a:ext cx="7662864" cy="4222949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US" b="1" dirty="0" smtClean="0"/>
              <a:t>Life Areas covered in assessment:</a:t>
            </a:r>
          </a:p>
          <a:p>
            <a:pPr marL="0" indent="0">
              <a:buNone/>
            </a:pPr>
            <a:r>
              <a:rPr lang="en-US" dirty="0" smtClean="0"/>
              <a:t>General Information</a:t>
            </a:r>
          </a:p>
          <a:p>
            <a:pPr marL="0" indent="0">
              <a:buNone/>
            </a:pPr>
            <a:r>
              <a:rPr lang="en-US" dirty="0" smtClean="0"/>
              <a:t>Substance Use</a:t>
            </a:r>
          </a:p>
          <a:p>
            <a:pPr marL="0" indent="0">
              <a:buNone/>
            </a:pPr>
            <a:r>
              <a:rPr lang="en-US" dirty="0" smtClean="0"/>
              <a:t>Education</a:t>
            </a:r>
          </a:p>
          <a:p>
            <a:pPr marL="0" indent="0">
              <a:buNone/>
            </a:pPr>
            <a:r>
              <a:rPr lang="en-US" dirty="0" smtClean="0"/>
              <a:t>Employment /Training</a:t>
            </a:r>
          </a:p>
          <a:p>
            <a:pPr marL="0" indent="0">
              <a:buNone/>
            </a:pPr>
            <a:r>
              <a:rPr lang="en-US" dirty="0" smtClean="0"/>
              <a:t>Family (Genealogy, Relationships) </a:t>
            </a:r>
          </a:p>
          <a:p>
            <a:pPr marL="0" indent="0">
              <a:buNone/>
            </a:pPr>
            <a:r>
              <a:rPr lang="en-US" dirty="0" smtClean="0"/>
              <a:t>Peer/ Social Relationships</a:t>
            </a:r>
          </a:p>
          <a:p>
            <a:pPr marL="0" indent="0">
              <a:buNone/>
            </a:pPr>
            <a:r>
              <a:rPr lang="en-US" dirty="0" smtClean="0"/>
              <a:t>Legal Status</a:t>
            </a:r>
          </a:p>
          <a:p>
            <a:pPr marL="0" indent="0">
              <a:buNone/>
            </a:pPr>
            <a:r>
              <a:rPr lang="en-US" dirty="0" smtClean="0"/>
              <a:t>Psychiatric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579649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872067" y="2256682"/>
            <a:ext cx="7408333" cy="47624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Bio, Psycho, Social Model (Philosophy)</a:t>
            </a:r>
          </a:p>
          <a:p>
            <a:r>
              <a:rPr lang="en-US" dirty="0" smtClean="0"/>
              <a:t>Referral </a:t>
            </a:r>
          </a:p>
          <a:p>
            <a:r>
              <a:rPr lang="en-US" dirty="0" smtClean="0"/>
              <a:t>Assessment (Young Person, Parent/Guardian)</a:t>
            </a:r>
          </a:p>
          <a:p>
            <a:r>
              <a:rPr lang="en-US" dirty="0" smtClean="0"/>
              <a:t>Adolescent Community Reinforcement Approach (ACRA)</a:t>
            </a:r>
          </a:p>
          <a:p>
            <a:r>
              <a:rPr lang="en-US" dirty="0" smtClean="0"/>
              <a:t>Motivational Interviewing, Cognitive </a:t>
            </a:r>
            <a:r>
              <a:rPr lang="en-US" dirty="0" err="1" smtClean="0"/>
              <a:t>Behavioural</a:t>
            </a:r>
            <a:r>
              <a:rPr lang="en-US" dirty="0" smtClean="0"/>
              <a:t> Therapy</a:t>
            </a:r>
          </a:p>
          <a:p>
            <a:r>
              <a:rPr lang="en-US" dirty="0" smtClean="0"/>
              <a:t>Targeted drug prevention/education</a:t>
            </a:r>
          </a:p>
          <a:p>
            <a:r>
              <a:rPr lang="en-US" dirty="0" smtClean="0"/>
              <a:t>Family Support (5 Step Method) – Referral &gt; Family Therapy</a:t>
            </a:r>
          </a:p>
          <a:p>
            <a:r>
              <a:rPr lang="en-US" dirty="0" smtClean="0"/>
              <a:t>Aftercare</a:t>
            </a:r>
            <a:r>
              <a:rPr lang="en-US" dirty="0"/>
              <a:t> </a:t>
            </a:r>
            <a:r>
              <a:rPr lang="en-US" dirty="0" smtClean="0"/>
              <a:t>– Lapse Management, Life Coaching</a:t>
            </a:r>
          </a:p>
          <a:p>
            <a:r>
              <a:rPr lang="en-US" dirty="0" smtClean="0"/>
              <a:t>Complimentary Therapies (Acupuncture, Massage, </a:t>
            </a:r>
            <a:r>
              <a:rPr lang="en-US" dirty="0" err="1" smtClean="0"/>
              <a:t>Mindfullness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</p:spPr>
        <p:txBody>
          <a:bodyPr>
            <a:normAutofit/>
          </a:bodyPr>
          <a:lstStyle/>
          <a:p>
            <a:r>
              <a:rPr lang="en-US" sz="4800" dirty="0" smtClean="0">
                <a:solidFill>
                  <a:srgbClr val="FFFFFF"/>
                </a:solidFill>
              </a:rPr>
              <a:t>Treatment</a:t>
            </a:r>
            <a:endParaRPr lang="en-US" sz="4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8438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Adolescent Community Reinforcement Approach </a:t>
            </a:r>
            <a:r>
              <a:rPr lang="en-US" sz="4800" dirty="0"/>
              <a:t>(ACRA</a:t>
            </a:r>
            <a:r>
              <a:rPr lang="en-US" sz="4800" dirty="0" smtClean="0"/>
              <a:t>)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93096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dirty="0" smtClean="0"/>
              <a:t>The Adolescent Community Reinforcement Approach (ACRA) acknowledges the powerful role of environmental contingencies in encouraging or discouraging drug use, and thus attempts to rearrange these contingencies.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3414481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9790"/>
            <a:ext cx="8229600" cy="1664315"/>
          </a:xfrm>
        </p:spPr>
        <p:txBody>
          <a:bodyPr/>
          <a:lstStyle/>
          <a:p>
            <a:r>
              <a:rPr lang="en-US" sz="4800" dirty="0" smtClean="0"/>
              <a:t>ACRA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b="1" dirty="0" smtClean="0"/>
              <a:t>The </a:t>
            </a:r>
            <a:r>
              <a:rPr lang="en-US" sz="2400" b="1" dirty="0"/>
              <a:t>goals of working with the individual are</a:t>
            </a:r>
            <a:r>
              <a:rPr lang="en-US" sz="2400" b="1" dirty="0" smtClean="0"/>
              <a:t>: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3003682"/>
            <a:ext cx="7662864" cy="3267169"/>
          </a:xfrm>
        </p:spPr>
        <p:txBody>
          <a:bodyPr>
            <a:noAutofit/>
          </a:bodyPr>
          <a:lstStyle/>
          <a:p>
            <a:r>
              <a:rPr lang="en-US" sz="2400" dirty="0" smtClean="0"/>
              <a:t>Promote Abstinence/ Reduce Use from drugs (using a harm reduction approach)</a:t>
            </a:r>
          </a:p>
          <a:p>
            <a:r>
              <a:rPr lang="en-US" sz="2400" dirty="0" smtClean="0"/>
              <a:t>Promote positive Social Activities</a:t>
            </a:r>
          </a:p>
          <a:p>
            <a:r>
              <a:rPr lang="en-US" sz="2400" dirty="0" smtClean="0"/>
              <a:t>Promote positive Peer </a:t>
            </a:r>
            <a:r>
              <a:rPr lang="en-US" sz="2400" dirty="0"/>
              <a:t>R</a:t>
            </a:r>
            <a:r>
              <a:rPr lang="en-US" sz="2400" dirty="0" smtClean="0"/>
              <a:t>elationships</a:t>
            </a:r>
          </a:p>
          <a:p>
            <a:r>
              <a:rPr lang="en-US" sz="2400" dirty="0" smtClean="0"/>
              <a:t>Promote improved Relationships with Family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xmlns="" val="34087121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99</TotalTime>
  <Words>534</Words>
  <Application>Microsoft Office PowerPoint</Application>
  <PresentationFormat>On-screen Show (4:3)</PresentationFormat>
  <Paragraphs>127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Genesis</vt:lpstr>
      <vt:lpstr>ARC Under 18’s  Substance Misuse Programme </vt:lpstr>
      <vt:lpstr>Young Person Profiles (ARC Under 18’s - 2015)</vt:lpstr>
      <vt:lpstr>Reason for Referral (Primary Drug)</vt:lpstr>
      <vt:lpstr>Referral Pathway</vt:lpstr>
      <vt:lpstr>Activities</vt:lpstr>
      <vt:lpstr>Full Needs Assessment</vt:lpstr>
      <vt:lpstr>Treatment</vt:lpstr>
      <vt:lpstr>Adolescent Community Reinforcement Approach (ACRA)</vt:lpstr>
      <vt:lpstr>ACRA The goals of working with the individual are:</vt:lpstr>
      <vt:lpstr>ACRA The goals of working with the Parents/ Caregivers are: </vt:lpstr>
      <vt:lpstr>ACRA Treatment Modules</vt:lpstr>
      <vt:lpstr>Thank You</vt:lpstr>
      <vt:lpstr>Case Study 1 (Presenting problems)</vt:lpstr>
      <vt:lpstr>Case Study 1 (Treatment)</vt:lpstr>
      <vt:lpstr>Case Study 1 (Treatment – Family)</vt:lpstr>
      <vt:lpstr>Case Study 1 (Outcomes)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Under 18’s  Substance Misuse Programme </dc:title>
  <dc:creator>Office 2004 User</dc:creator>
  <cp:lastModifiedBy>RLaw</cp:lastModifiedBy>
  <cp:revision>11</cp:revision>
  <dcterms:created xsi:type="dcterms:W3CDTF">2015-11-09T11:38:47Z</dcterms:created>
  <dcterms:modified xsi:type="dcterms:W3CDTF">2015-11-24T10:52:17Z</dcterms:modified>
</cp:coreProperties>
</file>