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8" r:id="rId2"/>
    <p:sldId id="636" r:id="rId3"/>
    <p:sldId id="676" r:id="rId4"/>
    <p:sldId id="696" r:id="rId5"/>
    <p:sldId id="677" r:id="rId6"/>
    <p:sldId id="679" r:id="rId7"/>
    <p:sldId id="680" r:id="rId8"/>
    <p:sldId id="682" r:id="rId9"/>
    <p:sldId id="684" r:id="rId10"/>
    <p:sldId id="663" r:id="rId11"/>
    <p:sldId id="664" r:id="rId12"/>
    <p:sldId id="666" r:id="rId13"/>
    <p:sldId id="667" r:id="rId14"/>
    <p:sldId id="669" r:id="rId15"/>
    <p:sldId id="647" r:id="rId16"/>
    <p:sldId id="648" r:id="rId17"/>
    <p:sldId id="649" r:id="rId18"/>
    <p:sldId id="687" r:id="rId19"/>
    <p:sldId id="688" r:id="rId20"/>
    <p:sldId id="650" r:id="rId21"/>
    <p:sldId id="651" r:id="rId22"/>
    <p:sldId id="652" r:id="rId23"/>
    <p:sldId id="689" r:id="rId24"/>
    <p:sldId id="653" r:id="rId25"/>
    <p:sldId id="656" r:id="rId26"/>
    <p:sldId id="692" r:id="rId27"/>
    <p:sldId id="693" r:id="rId28"/>
    <p:sldId id="694" r:id="rId29"/>
    <p:sldId id="695" r:id="rId30"/>
    <p:sldId id="596" r:id="rId31"/>
    <p:sldId id="597" r:id="rId32"/>
    <p:sldId id="603" r:id="rId33"/>
    <p:sldId id="643" r:id="rId34"/>
    <p:sldId id="533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ACD"/>
    <a:srgbClr val="003300"/>
    <a:srgbClr val="CCCCFF"/>
    <a:srgbClr val="800000"/>
    <a:srgbClr val="990000"/>
    <a:srgbClr val="99FFCC"/>
    <a:srgbClr val="66FF99"/>
    <a:srgbClr val="FFFF99"/>
    <a:srgbClr val="33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3122" autoAdjust="0"/>
  </p:normalViewPr>
  <p:slideViewPr>
    <p:cSldViewPr>
      <p:cViewPr>
        <p:scale>
          <a:sx n="108" d="100"/>
          <a:sy n="108" d="100"/>
        </p:scale>
        <p:origin x="-1416" y="632"/>
      </p:cViewPr>
      <p:guideLst>
        <p:guide orient="horz" pos="1706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3DB184-5BEE-45FE-A6A1-6492AE15B20E}" type="datetimeFigureOut">
              <a:rPr lang="en-GB"/>
              <a:pPr>
                <a:defRPr/>
              </a:pPr>
              <a:t>12/11/15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FFBC9B-9641-4CC7-ABC1-CEF52DF0D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9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EE7095-D02F-47AA-80E4-BF6ADC1EB4A1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165080-496E-4E33-B9A9-A4D386DA5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 smtClean="0"/>
              <a:t>162 – 324 million</a:t>
            </a:r>
            <a:r>
              <a:rPr lang="en-GB" altLang="en-US" sz="1200" dirty="0" smtClean="0"/>
              <a:t> people used illicit drugs</a:t>
            </a:r>
          </a:p>
          <a:p>
            <a:pPr>
              <a:defRPr/>
            </a:pPr>
            <a:endParaRPr lang="en-GB" altLang="en-US" sz="1200" dirty="0" smtClean="0"/>
          </a:p>
          <a:p>
            <a:pPr>
              <a:defRPr/>
            </a:pPr>
            <a:r>
              <a:rPr lang="en-GB" altLang="en-US" sz="1200" dirty="0" smtClean="0"/>
              <a:t>Underfunded health responses</a:t>
            </a:r>
          </a:p>
          <a:p>
            <a:pPr>
              <a:defRPr/>
            </a:pPr>
            <a:r>
              <a:rPr lang="en-GB" altLang="en-US" sz="1200" dirty="0" smtClean="0"/>
              <a:t>Lack of access to essential medicines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1DF9E2-FEC5-4267-BBA9-E66C0A43BA70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7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Holder also announced a review into sentencing disparities, pointing to a recent study showing black male offenders received sentences nearly 20% longer than whites convicted of similar crimes. "This isn't just unacceptable, it is shameful," said Holder.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37CD9-DC3E-704E-8BB7-3BBDCEBE2F80}" type="slidenum">
              <a:rPr lang="en-GB" sz="1200">
                <a:cs typeface="Arial" charset="0"/>
              </a:rPr>
              <a:pPr eaLnBrk="1" hangingPunct="1"/>
              <a:t>24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7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7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2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65080-496E-4E33-B9A9-A4D386DA5E9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7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Slogan at the last</a:t>
            </a:r>
            <a:r>
              <a:rPr lang="en-GB" baseline="0" dirty="0" smtClean="0"/>
              <a:t> UNGASS</a:t>
            </a:r>
            <a:r>
              <a:rPr lang="is-IS" baseline="0" dirty="0" smtClean="0"/>
              <a:t>….</a:t>
            </a:r>
            <a:endParaRPr lang="en-GB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0712" indent="-273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3404" indent="-21868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0765" indent="-21868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68127" indent="-21868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05488" indent="-218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42849" indent="-218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80211" indent="-218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17572" indent="-2186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D48AD03-BAFE-423B-BE79-2B7F90538CAF}" type="slidenum">
              <a:rPr lang="en-GB">
                <a:cs typeface="Arial" charset="0"/>
              </a:rPr>
              <a:pPr eaLnBrk="1" hangingPunct="1"/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E434AC6-8BEF-46D0-A1F9-D1EA34CE72A0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9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GB" dirty="0" err="1" smtClean="0">
                <a:ea typeface="+mn-ea"/>
                <a:cs typeface="+mn-cs"/>
              </a:rPr>
              <a:t>Govt</a:t>
            </a:r>
            <a:r>
              <a:rPr lang="en-GB" dirty="0" smtClean="0">
                <a:ea typeface="+mn-ea"/>
                <a:cs typeface="+mn-cs"/>
              </a:rPr>
              <a:t> data over 10 years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2FCD78-D5A4-46C0-887C-94B4AA1DCC03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1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8D78FC-340B-44D9-A973-53AFA43B827D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9709-F4D2-475F-ABDB-176D48E3E226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A2ED-147A-41DB-8DE2-5D9F94C83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1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EBE5-261B-4AE2-997E-E5FE8CF2E92D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21C8-7C9A-4F61-9BFA-7B0FE6CA8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4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EBAE-4297-417C-8E6A-248479A34E72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4177-9038-46F0-8CFB-2B3CF5F72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1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71543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786058"/>
            <a:ext cx="8715436" cy="38576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6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37E7-9415-411A-A88E-D371BA34E4A4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EE42-6B68-46FB-B510-478707FDCB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6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B379-E513-48E2-BD04-6AAE18BCF526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B83D-8CB1-4CC2-A5F3-62390F6E9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2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6E2B-2513-4231-A609-D47144B17AA1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6E1F-D476-4E48-828F-8F10FDDCF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35CA-5C9A-4A39-BE6D-1B4586EBBCAC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33AF-9A2E-4795-AAD9-319050310A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594D-8269-4033-B9A1-004E99777454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043F-B0A6-4AE3-88BE-64706198A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0EC7-03F3-4CFE-BFAA-614BC03D3639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5B64-FA4A-439F-879E-F1A4FDE24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83AB-A936-4FE0-9678-008B8E72C866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7AB9-52D6-4BB0-A138-5B0F670A1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C9B50-402E-4104-B17E-7EDEBDE1A4DC}" type="datetimeFigureOut">
              <a:rPr lang="en-US"/>
              <a:pPr>
                <a:defRPr/>
              </a:pPr>
              <a:t>12/11/15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C9078-29BA-493F-8EFD-1EC03B84C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*IDPC  BANNER FINAL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493838"/>
            <a:ext cx="91440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dirty="0" smtClean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General Assembly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Session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Drugs &amp; the shifting global drug policy landscape</a:t>
            </a:r>
            <a:endParaRPr lang="en-US" sz="3600" b="1" dirty="0" smtClean="0">
              <a:solidFill>
                <a:schemeClr val="bg1"/>
              </a:solidFill>
              <a:cs typeface="+mn-cs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+mn-cs"/>
              </a:rPr>
              <a:t>Ann Fordham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+mn-cs"/>
              </a:rPr>
              <a:t>Executive Director</a:t>
            </a: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+mn-cs"/>
              </a:rPr>
              <a:t>12</a:t>
            </a:r>
            <a:r>
              <a:rPr lang="en-US" sz="2400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 November 2015</a:t>
            </a: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cs typeface="+mn-cs"/>
              </a:rPr>
              <a:t>Citywide 20th </a:t>
            </a:r>
            <a:r>
              <a:rPr lang="en-US" sz="2400" dirty="0" smtClean="0">
                <a:solidFill>
                  <a:schemeClr val="bg1"/>
                </a:solidFill>
                <a:cs typeface="+mn-cs"/>
              </a:rPr>
              <a:t>Anniversary Conference </a:t>
            </a:r>
            <a:endParaRPr lang="en-US" sz="2400" dirty="0">
              <a:solidFill>
                <a:schemeClr val="bg1"/>
              </a:solidFill>
              <a:cs typeface="+mn-cs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cs typeface="+mn-cs"/>
              </a:rPr>
              <a:t>Dublin, Ireland</a:t>
            </a: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099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2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26" y="1330926"/>
            <a:ext cx="9438145" cy="53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8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700213"/>
            <a:ext cx="95186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8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68" y="1484784"/>
            <a:ext cx="8856663" cy="316865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“Unintended” negative consequences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endParaRPr lang="en-GB" sz="200" dirty="0" smtClean="0"/>
          </a:p>
          <a:p>
            <a:pPr>
              <a:defRPr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$449bn </a:t>
            </a: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to </a:t>
            </a:r>
            <a:r>
              <a:rPr lang="en-US" altLang="en-US" sz="2800" dirty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$674bn a </a:t>
            </a: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year</a:t>
            </a:r>
            <a:r>
              <a:rPr lang="en-GB" altLang="en-US" sz="2800" dirty="0" smtClean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 criminal black market (worth 5 times the global aid budget)</a:t>
            </a:r>
          </a:p>
          <a:p>
            <a:pPr>
              <a:defRPr/>
            </a:pPr>
            <a:r>
              <a:rPr lang="en-GB" sz="2800" dirty="0"/>
              <a:t>Public health is marginalized in favour of </a:t>
            </a:r>
            <a:r>
              <a:rPr lang="en-GB" sz="2800" dirty="0" smtClean="0"/>
              <a:t>enforcement</a:t>
            </a:r>
          </a:p>
          <a:p>
            <a:pPr>
              <a:defRPr/>
            </a:pPr>
            <a:r>
              <a:rPr lang="en-GB" sz="2800" dirty="0" smtClean="0"/>
              <a:t>Geographical displacement (balloon effect)</a:t>
            </a:r>
          </a:p>
          <a:p>
            <a:pPr>
              <a:defRPr/>
            </a:pPr>
            <a:r>
              <a:rPr lang="en-GB" sz="2800" dirty="0" smtClean="0"/>
              <a:t>Substance displacement (new types of drugs)</a:t>
            </a:r>
          </a:p>
          <a:p>
            <a:pPr>
              <a:defRPr/>
            </a:pPr>
            <a:r>
              <a:rPr lang="en-GB" sz="2800" dirty="0" smtClean="0"/>
              <a:t>Stigmatisation and marginalisation of people who use drugs</a:t>
            </a:r>
          </a:p>
          <a:p>
            <a:pPr marL="0" indent="0">
              <a:buNone/>
              <a:defRPr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ＭＳ Ｐゴシック" pitchFamily="34" charset="-128"/>
              </a:rPr>
              <a:t>						UNODC, 2008</a:t>
            </a:r>
          </a:p>
          <a:p>
            <a:pPr>
              <a:buFont typeface="Arial" charset="0"/>
              <a:buNone/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pic>
        <p:nvPicPr>
          <p:cNvPr id="4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2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700510"/>
            <a:ext cx="8856663" cy="316865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Devastating consequences</a:t>
            </a:r>
          </a:p>
          <a:p>
            <a:pPr marL="0" indent="0" algn="ctr">
              <a:buFont typeface="Arial" charset="0"/>
              <a:buNone/>
              <a:defRPr/>
            </a:pP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endParaRPr lang="en-GB" sz="1200" dirty="0" smtClean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4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61488"/>
              </p:ext>
            </p:extLst>
          </p:nvPr>
        </p:nvGraphicFramePr>
        <p:xfrm>
          <a:off x="0" y="2996952"/>
          <a:ext cx="9144000" cy="36678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0"/>
                <a:gridCol w="4572000"/>
              </a:tblGrid>
              <a:tr h="828092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162 – 324 million</a:t>
                      </a:r>
                      <a:r>
                        <a:rPr lang="en-GB" altLang="en-US" sz="2000" b="0" dirty="0" smtClean="0">
                          <a:solidFill>
                            <a:schemeClr val="bg1"/>
                          </a:solidFill>
                        </a:rPr>
                        <a:t> people used illicit drugs</a:t>
                      </a:r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en-GB" sz="2000" b="0" dirty="0" smtClean="0">
                          <a:solidFill>
                            <a:schemeClr val="bg1"/>
                          </a:solidFill>
                        </a:rPr>
                        <a:t>8.9 – 22.4 million people </a:t>
                      </a:r>
                      <a:r>
                        <a:rPr lang="en-GB" altLang="en-US" sz="2000" b="0" dirty="0" smtClean="0">
                          <a:solidFill>
                            <a:schemeClr val="bg1"/>
                          </a:solidFill>
                        </a:rPr>
                        <a:t>inject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Use of the death penalty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dirty="0" smtClean="0">
                          <a:solidFill>
                            <a:srgbClr val="FFFFFF"/>
                          </a:solidFill>
                        </a:rPr>
                        <a:t>Extra judicial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 killings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</a:rPr>
                        <a:t>Disproportionate sentences</a:t>
                      </a:r>
                      <a:endParaRPr lang="en-US" sz="2000" b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13.5% living with HIV &amp; 50%+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Hep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 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Lack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of access to ‘harm reduction’ measures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Compulsory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detention as ‘treatment’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Police brutality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Lack of access to controlled medicines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for millions of people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altLang="en-US" sz="2000" dirty="0" smtClean="0">
                          <a:solidFill>
                            <a:srgbClr val="FFFFFF"/>
                          </a:solidFill>
                        </a:rPr>
                        <a:t>Violations of the cultural and traditional rights of indigenous groups</a:t>
                      </a: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Severely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underfunded health response</a:t>
                      </a:r>
                      <a:endParaRPr lang="en-US" sz="2000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Widespread violence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and insecurity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21627"/>
              </p:ext>
            </p:extLst>
          </p:nvPr>
        </p:nvGraphicFramePr>
        <p:xfrm>
          <a:off x="323528" y="2481898"/>
          <a:ext cx="8496944" cy="45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Public health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Human rights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5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IDPC Coordination\Photos\Website photos\PHOTOS WE CAN USE - Other\Women-Behind-Bars-Twi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211960" cy="22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huffpost.com/gen/2552204/images/o-CALIFORNIA-PRISON-OVERCROWDING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84" y="2492896"/>
            <a:ext cx="4365404" cy="21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.cloudinary.com/netizn/image/fetch/f_jpg,q_95,w_620,c_pad/http:/idpc.net/uploads/image/2015/08/china_womens_prison-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/>
          <a:stretch/>
        </p:blipFill>
        <p:spPr bwMode="auto">
          <a:xfrm>
            <a:off x="2123728" y="4519943"/>
            <a:ext cx="4392488" cy="27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484784"/>
            <a:ext cx="885698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1 in 5 people sentenced to prison globally is for a drug offence – 80% for “possession” alone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5251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4"/>
          <a:stretch/>
        </p:blipFill>
        <p:spPr>
          <a:xfrm>
            <a:off x="0" y="1412776"/>
            <a:ext cx="9144000" cy="6039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28800"/>
            <a:ext cx="9144000" cy="64807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9896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A fractured consensus….</a:t>
            </a:r>
            <a:endParaRPr lang="en-GB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7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84784"/>
            <a:ext cx="8715436" cy="1143000"/>
          </a:xfrm>
        </p:spPr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Breaking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taboo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…’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4" y="2708920"/>
            <a:ext cx="7231192" cy="48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340768"/>
            <a:ext cx="9793088" cy="1143000"/>
          </a:xfrm>
        </p:spPr>
        <p:txBody>
          <a:bodyPr/>
          <a:lstStyle/>
          <a:p>
            <a:r>
              <a:rPr lang="nl-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Decriminalisation: a quiet revolution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4834880" cy="4525963"/>
          </a:xfrm>
        </p:spPr>
        <p:txBody>
          <a:bodyPr numCol="2"/>
          <a:lstStyle/>
          <a:p>
            <a:r>
              <a:rPr lang="en-US" sz="2000" dirty="0" smtClean="0"/>
              <a:t>Armenia</a:t>
            </a:r>
          </a:p>
          <a:p>
            <a:r>
              <a:rPr lang="en-US" sz="2000" dirty="0" smtClean="0"/>
              <a:t>Australia         (state level)</a:t>
            </a:r>
          </a:p>
          <a:p>
            <a:r>
              <a:rPr lang="en-US" sz="2000" dirty="0" smtClean="0"/>
              <a:t>Belgium</a:t>
            </a:r>
          </a:p>
          <a:p>
            <a:r>
              <a:rPr lang="en-US" sz="2000" dirty="0" smtClean="0"/>
              <a:t>Brazil</a:t>
            </a:r>
          </a:p>
          <a:p>
            <a:r>
              <a:rPr lang="en-US" sz="2000" dirty="0" smtClean="0"/>
              <a:t>Chile</a:t>
            </a:r>
          </a:p>
          <a:p>
            <a:r>
              <a:rPr lang="en-US" sz="2000" dirty="0" smtClean="0"/>
              <a:t>Colombia</a:t>
            </a:r>
          </a:p>
          <a:p>
            <a:r>
              <a:rPr lang="en-US" sz="2000" dirty="0" smtClean="0"/>
              <a:t>Czech Republic</a:t>
            </a:r>
          </a:p>
          <a:p>
            <a:r>
              <a:rPr lang="en-US" sz="2000" dirty="0" smtClean="0"/>
              <a:t>Estonia</a:t>
            </a:r>
          </a:p>
          <a:p>
            <a:r>
              <a:rPr lang="en-US" sz="2000" dirty="0" smtClean="0"/>
              <a:t>Germany</a:t>
            </a:r>
          </a:p>
          <a:p>
            <a:r>
              <a:rPr lang="en-US" sz="2000" dirty="0" smtClean="0"/>
              <a:t>Italy</a:t>
            </a:r>
          </a:p>
          <a:p>
            <a:r>
              <a:rPr lang="en-US" sz="2000" dirty="0" smtClean="0"/>
              <a:t>Mexico</a:t>
            </a:r>
          </a:p>
          <a:p>
            <a:r>
              <a:rPr lang="en-US" sz="2000" dirty="0" smtClean="0"/>
              <a:t>The Netherlands (de facto)</a:t>
            </a:r>
          </a:p>
          <a:p>
            <a:r>
              <a:rPr lang="en-US" sz="2000" dirty="0" smtClean="0"/>
              <a:t>Paraguay</a:t>
            </a:r>
          </a:p>
          <a:p>
            <a:r>
              <a:rPr lang="en-US" sz="2000" dirty="0" smtClean="0"/>
              <a:t>Peru</a:t>
            </a:r>
          </a:p>
          <a:p>
            <a:r>
              <a:rPr lang="en-US" sz="2000" dirty="0" smtClean="0"/>
              <a:t>Poland</a:t>
            </a:r>
          </a:p>
          <a:p>
            <a:r>
              <a:rPr lang="en-US" sz="2000" dirty="0" smtClean="0"/>
              <a:t>Portugal</a:t>
            </a:r>
          </a:p>
          <a:p>
            <a:r>
              <a:rPr lang="en-US" sz="2000" dirty="0" smtClean="0"/>
              <a:t>Spain</a:t>
            </a:r>
          </a:p>
          <a:p>
            <a:r>
              <a:rPr lang="en-US" sz="2000" dirty="0" smtClean="0"/>
              <a:t>Uruguay</a:t>
            </a:r>
          </a:p>
          <a:p>
            <a:r>
              <a:rPr lang="en-US" sz="2000" dirty="0" smtClean="0"/>
              <a:t>United States (state level)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245347" cy="455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44441"/>
            <a:ext cx="8715436" cy="944628"/>
          </a:xfrm>
        </p:spPr>
        <p:txBody>
          <a:bodyPr/>
          <a:lstStyle/>
          <a:p>
            <a:r>
              <a:rPr lang="en-US" sz="4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ecriminalisation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Latin America</a:t>
            </a:r>
            <a:endParaRPr lang="nl-NL" sz="4000" b="1" dirty="0"/>
          </a:p>
        </p:txBody>
      </p:sp>
      <p:pic>
        <p:nvPicPr>
          <p:cNvPr id="4" name="Content Placeholder 3" descr="AmLatMap_Decrim-2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559750"/>
            <a:ext cx="4181336" cy="4298250"/>
          </a:xfrm>
        </p:spPr>
      </p:pic>
      <p:pic>
        <p:nvPicPr>
          <p:cNvPr id="5" name="Picture 4" descr="AmLatMap_Decrim-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59750"/>
            <a:ext cx="3996446" cy="429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5649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2000</a:t>
            </a:r>
            <a:endParaRPr lang="nl-N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2564904"/>
            <a:ext cx="113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2010</a:t>
            </a:r>
            <a:endParaRPr lang="nl-NL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4786322"/>
            <a:ext cx="484187" cy="13700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087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84784"/>
            <a:ext cx="8715436" cy="1143000"/>
          </a:xfrm>
        </p:spPr>
        <p:txBody>
          <a:bodyPr/>
          <a:lstStyle/>
          <a:p>
            <a:r>
              <a:rPr lang="en-US" sz="40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ecriminalisation</a:t>
            </a:r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in Europe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europe-map_decr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1654"/>
            <a:ext cx="4259950" cy="40895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0072" y="2780928"/>
            <a:ext cx="3622729" cy="2385556"/>
            <a:chOff x="6300192" y="1268760"/>
            <a:chExt cx="3622729" cy="2385556"/>
          </a:xfrm>
        </p:grpSpPr>
        <p:grpSp>
          <p:nvGrpSpPr>
            <p:cNvPr id="6" name="Group 5"/>
            <p:cNvGrpSpPr/>
            <p:nvPr/>
          </p:nvGrpSpPr>
          <p:grpSpPr>
            <a:xfrm>
              <a:off x="6300192" y="1268760"/>
              <a:ext cx="3084498" cy="2376264"/>
              <a:chOff x="6300192" y="1268760"/>
              <a:chExt cx="3084498" cy="23762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300192" y="1772816"/>
                <a:ext cx="360040" cy="1872208"/>
                <a:chOff x="6588224" y="1340768"/>
                <a:chExt cx="360040" cy="187220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588224" y="1340768"/>
                  <a:ext cx="360040" cy="360040"/>
                </a:xfrm>
                <a:prstGeom prst="rect">
                  <a:avLst/>
                </a:prstGeom>
                <a:solidFill>
                  <a:srgbClr val="FBAACD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588224" y="1844824"/>
                  <a:ext cx="360040" cy="36004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588224" y="2348880"/>
                  <a:ext cx="360040" cy="36004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588224" y="2852936"/>
                  <a:ext cx="360040" cy="3600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300192" y="1268760"/>
                <a:ext cx="3084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FFFF"/>
                    </a:solidFill>
                  </a:rPr>
                  <a:t>Possession for personal use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732240" y="1772816"/>
              <a:ext cx="1848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Criminal offence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5968" y="2276872"/>
              <a:ext cx="3186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Only cannabis decriminalised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2240" y="2780928"/>
              <a:ext cx="2583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De facto decriminalised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3922" y="3284984"/>
              <a:ext cx="24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De jure decriminalised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57184" y="566124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Based on available EMCCDA data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9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4452278"/>
            <a:ext cx="8624695" cy="2291164"/>
          </a:xfrm>
        </p:spPr>
        <p:txBody>
          <a:bodyPr/>
          <a:lstStyle/>
          <a:p>
            <a:r>
              <a:rPr lang="en-GB" sz="2400" dirty="0" smtClean="0"/>
              <a:t>A global network of 140+ NGOs from 60+ countries</a:t>
            </a:r>
          </a:p>
          <a:p>
            <a:r>
              <a:rPr lang="en-GB" sz="2400" dirty="0" smtClean="0"/>
              <a:t>Promoting the voice of NGOs in drug policy debates and facilitating their participation at key meetings</a:t>
            </a:r>
          </a:p>
          <a:p>
            <a:r>
              <a:rPr lang="en-GB" sz="2400" dirty="0" smtClean="0"/>
              <a:t>Promoting drug policies grounded </a:t>
            </a:r>
            <a:r>
              <a:rPr lang="en-GB" sz="2400" dirty="0"/>
              <a:t>i</a:t>
            </a:r>
            <a:r>
              <a:rPr lang="en-GB" sz="2400" dirty="0" smtClean="0"/>
              <a:t>n evidence, health, human rights, development, social inclusion, human security and civil society participation</a:t>
            </a:r>
            <a:endParaRPr lang="en-GB" sz="2400" dirty="0"/>
          </a:p>
        </p:txBody>
      </p:sp>
      <p:sp>
        <p:nvSpPr>
          <p:cNvPr id="4" name="AutoShape 2" descr="https://fbcdn-sphotos-h-a.akamaihd.net/hphotos-ak-xpf1/v/t1.0-9/10981194_814405568607511_6307781169228051887_n.jpg?oh=5974a7da64116393c340c75c517187a6&amp;oe=55DB9327&amp;__gda__=1438644045_4277d7d0fa2eec5d9329a7bf0c2a5c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" y="1050464"/>
            <a:ext cx="9145397" cy="344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-1"/>
            <a:ext cx="9145397" cy="1231106"/>
          </a:xfrm>
          <a:prstGeom prst="rect">
            <a:avLst/>
          </a:prstGeom>
          <a:solidFill>
            <a:srgbClr val="3356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International Drug Policy Consortium</a:t>
            </a:r>
            <a:endParaRPr lang="en-GB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82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214282" y="1340768"/>
            <a:ext cx="8715436" cy="1143000"/>
          </a:xfrm>
        </p:spPr>
        <p:txBody>
          <a:bodyPr/>
          <a:lstStyle/>
          <a:p>
            <a:pPr eaLnBrk="1" hangingPunct="1"/>
            <a:r>
              <a:rPr lang="nl-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Breakthrough: Bolivia &amp; coca leaf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2276872"/>
            <a:ext cx="8715436" cy="3857652"/>
          </a:xfrm>
        </p:spPr>
        <p:txBody>
          <a:bodyPr/>
          <a:lstStyle/>
          <a:p>
            <a:pPr eaLnBrk="1" hangingPunct="1"/>
            <a:r>
              <a:rPr lang="en-GB" dirty="0" smtClean="0"/>
              <a:t>Denunciation &amp; re-adherence with reservation</a:t>
            </a:r>
          </a:p>
          <a:p>
            <a:pPr eaLnBrk="1" hangingPunct="1"/>
            <a:r>
              <a:rPr lang="en-GB" dirty="0" smtClean="0"/>
              <a:t>‘Integrity’ of the treaty system challenged</a:t>
            </a:r>
          </a:p>
          <a:p>
            <a:pPr eaLnBrk="1" hangingPunct="1"/>
            <a:r>
              <a:rPr lang="en-GB" dirty="0" smtClean="0"/>
              <a:t>Reconciliation drug control &amp; human rights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</p:txBody>
      </p:sp>
      <p:pic>
        <p:nvPicPr>
          <p:cNvPr id="27652" name="Afbeelding 3" descr="Evo_coca_U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455" y="4509120"/>
            <a:ext cx="3617889" cy="27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Afbeelding 4" descr="Evo_coca_C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0742" y="4509120"/>
            <a:ext cx="3796391" cy="275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1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214282" y="1268760"/>
            <a:ext cx="8715436" cy="1143000"/>
          </a:xfrm>
        </p:spPr>
        <p:txBody>
          <a:bodyPr/>
          <a:lstStyle/>
          <a:p>
            <a:pPr eaLnBrk="1" hangingPunct="1"/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annabis - USA</a:t>
            </a:r>
          </a:p>
        </p:txBody>
      </p:sp>
      <p:pic>
        <p:nvPicPr>
          <p:cNvPr id="29699" name="Tijdelijke aanduiding voor inhoud 3" descr="4-4-13-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939" y="2273861"/>
            <a:ext cx="5040560" cy="457452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44" y="2276872"/>
            <a:ext cx="3096344" cy="45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214282" y="1340768"/>
            <a:ext cx="8715436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Uruguay</a:t>
            </a:r>
            <a:endParaRPr lang="nl-NL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52" y="2405370"/>
            <a:ext cx="6840760" cy="42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84784"/>
            <a:ext cx="8715436" cy="1143000"/>
          </a:xfrm>
        </p:spPr>
        <p:txBody>
          <a:bodyPr/>
          <a:lstStyle/>
          <a:p>
            <a:r>
              <a:rPr lang="en-US" dirty="0" smtClean="0"/>
              <a:t>Canada?</a:t>
            </a:r>
            <a:endParaRPr lang="en-US" dirty="0"/>
          </a:p>
        </p:txBody>
      </p:sp>
      <p:pic>
        <p:nvPicPr>
          <p:cNvPr id="6" name="Picture 5" descr="o-CANADIAN-FLAG-MARIJUANA-faceb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7" y="2736043"/>
            <a:ext cx="8016426" cy="40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7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Eric-Holder-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3000375"/>
            <a:ext cx="8715375" cy="38576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Too many Americans go to too many prisons for far too long and for no truly good law enforcement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reason…. We </a:t>
            </a: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cannot simply prosecute or incarcerate our way to becoming a safer country."</a:t>
            </a:r>
          </a:p>
          <a:p>
            <a:pPr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36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28800"/>
            <a:ext cx="9144000" cy="64807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9896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What might we gain? 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1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>
          <a:xfrm>
            <a:off x="323528" y="2060848"/>
            <a:ext cx="4111983" cy="4155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2132856"/>
            <a:ext cx="38884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“Declare </a:t>
            </a:r>
            <a:r>
              <a:rPr lang="en-US" sz="3200" dirty="0">
                <a:solidFill>
                  <a:srgbClr val="FFFFFF"/>
                </a:solidFill>
              </a:rPr>
              <a:t>that people who use drugs should receive support, treatment and protection, rather than be punished</a:t>
            </a:r>
            <a:r>
              <a:rPr lang="en-US" sz="3200" dirty="0" smtClean="0">
                <a:solidFill>
                  <a:srgbClr val="FFFFFF"/>
                </a:solidFill>
              </a:rPr>
              <a:t>.”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	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From the USA’s contribution to UNGASS outcome document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8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Proportionality of sentences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ilustrasi-penj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729021"/>
            <a:ext cx="787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Access to essential medicines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1417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08275"/>
            <a:ext cx="381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 of </a:t>
            </a:r>
            <a:r>
              <a:rPr lang="en-GB" dirty="0" smtClean="0"/>
              <a:t>debate?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Ending the death penalty for drug offences = stronger human rights language</a:t>
            </a:r>
          </a:p>
          <a:p>
            <a:r>
              <a:rPr lang="en-US" dirty="0" smtClean="0"/>
              <a:t>‘harm reduction’ – expand definition?</a:t>
            </a:r>
          </a:p>
          <a:p>
            <a:r>
              <a:rPr lang="en-US" dirty="0" smtClean="0"/>
              <a:t>More attention to the development / socio-economic dimension</a:t>
            </a:r>
          </a:p>
          <a:p>
            <a:r>
              <a:rPr lang="en-US" dirty="0" smtClean="0"/>
              <a:t>Reassess the indicators by which we measure success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" y="2413628"/>
            <a:ext cx="9144000" cy="490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558" y="5283571"/>
            <a:ext cx="5400600" cy="156966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chemeClr val="accent5"/>
                </a:solidFill>
              </a:rPr>
              <a:t>What </a:t>
            </a:r>
            <a:r>
              <a:rPr lang="en-GB" altLang="en-US" sz="3200" b="1" dirty="0" smtClean="0">
                <a:solidFill>
                  <a:schemeClr val="accent5"/>
                </a:solidFill>
              </a:rPr>
              <a:t>is it?</a:t>
            </a:r>
            <a:endParaRPr lang="en-GB" altLang="en-US" sz="3200" b="1" dirty="0">
              <a:solidFill>
                <a:schemeClr val="accent5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200" b="1" dirty="0">
                <a:solidFill>
                  <a:schemeClr val="accent5"/>
                </a:solidFill>
              </a:rPr>
              <a:t>Why </a:t>
            </a:r>
            <a:r>
              <a:rPr lang="en-GB" altLang="en-US" sz="3200" b="1" dirty="0" smtClean="0">
                <a:solidFill>
                  <a:schemeClr val="accent5"/>
                </a:solidFill>
              </a:rPr>
              <a:t>is it important?</a:t>
            </a:r>
            <a:endParaRPr lang="en-GB" altLang="en-US" sz="3200" b="1" dirty="0">
              <a:solidFill>
                <a:schemeClr val="accent5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solidFill>
                  <a:schemeClr val="accent5"/>
                </a:solidFill>
              </a:rPr>
              <a:t>What could be gained?</a:t>
            </a:r>
          </a:p>
        </p:txBody>
      </p:sp>
      <p:pic>
        <p:nvPicPr>
          <p:cNvPr id="4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59521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United Nations General Assembly Special Session on drugs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1064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12776"/>
            <a:ext cx="8715436" cy="1143000"/>
          </a:xfrm>
        </p:spPr>
        <p:txBody>
          <a:bodyPr/>
          <a:lstStyle/>
          <a:p>
            <a:r>
              <a:rPr lang="en-GB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EU presence in the global debate</a:t>
            </a:r>
            <a:endParaRPr lang="nl-NL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nl-NL" dirty="0" smtClean="0"/>
              <a:t>Common position: strong voice EU</a:t>
            </a:r>
          </a:p>
          <a:p>
            <a:pPr marL="514350" indent="-514350"/>
            <a:r>
              <a:rPr lang="nl-NL" dirty="0" smtClean="0"/>
              <a:t>Alternative Development: proper sequencing</a:t>
            </a:r>
          </a:p>
          <a:p>
            <a:pPr marL="514350" indent="-514350"/>
            <a:r>
              <a:rPr lang="nl-NL" dirty="0" smtClean="0"/>
              <a:t>Harm reduction: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endParaRPr lang="nl-NL" dirty="0" smtClean="0"/>
          </a:p>
          <a:p>
            <a:pPr marL="514350" indent="-514350"/>
            <a:r>
              <a:rPr lang="nl-NL" dirty="0" smtClean="0"/>
              <a:t>Human rights: </a:t>
            </a:r>
            <a:r>
              <a:rPr lang="nl-NL" dirty="0" err="1" smtClean="0"/>
              <a:t>death</a:t>
            </a:r>
            <a:r>
              <a:rPr lang="nl-NL" dirty="0" smtClean="0"/>
              <a:t> penalty</a:t>
            </a:r>
          </a:p>
          <a:p>
            <a:pPr marL="514350" indent="-514350"/>
            <a:endParaRPr lang="nl-NL" dirty="0" smtClean="0"/>
          </a:p>
          <a:p>
            <a:endParaRPr lang="nl-NL" dirty="0"/>
          </a:p>
        </p:txBody>
      </p:sp>
      <p:pic>
        <p:nvPicPr>
          <p:cNvPr id="4" name="Picture 3" descr="Cannabis-Europe-flag-T-Shi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157192"/>
            <a:ext cx="151216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EU absence in the global debate</a:t>
            </a:r>
            <a:endParaRPr lang="nl-NL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564904"/>
            <a:ext cx="8715436" cy="3857652"/>
          </a:xfrm>
        </p:spPr>
        <p:txBody>
          <a:bodyPr/>
          <a:lstStyle/>
          <a:p>
            <a:r>
              <a:rPr lang="nl-NL" dirty="0" smtClean="0"/>
              <a:t>‘Evidence-base’ for drug law enforcement?</a:t>
            </a:r>
          </a:p>
          <a:p>
            <a:r>
              <a:rPr lang="nl-NL" dirty="0" smtClean="0"/>
              <a:t>Cannabis: avoiding the debate</a:t>
            </a:r>
          </a:p>
          <a:p>
            <a:r>
              <a:rPr lang="nl-NL" dirty="0" smtClean="0"/>
              <a:t>War on drugs &amp; violence: not EU’s problem?</a:t>
            </a:r>
          </a:p>
          <a:p>
            <a:r>
              <a:rPr lang="nl-NL" dirty="0" smtClean="0"/>
              <a:t>UN conventions: denial of </a:t>
            </a:r>
            <a:r>
              <a:rPr lang="nl-NL" dirty="0" err="1" smtClean="0"/>
              <a:t>inconsistencies</a:t>
            </a:r>
            <a:endParaRPr lang="nl-NL" dirty="0" smtClean="0"/>
          </a:p>
          <a:p>
            <a:r>
              <a:rPr lang="nl-NL" dirty="0" err="1" smtClean="0"/>
              <a:t>Lack</a:t>
            </a:r>
            <a:r>
              <a:rPr lang="nl-NL" dirty="0" smtClean="0"/>
              <a:t> of </a:t>
            </a:r>
            <a:r>
              <a:rPr lang="nl-NL" dirty="0" err="1" smtClean="0"/>
              <a:t>visibility</a:t>
            </a:r>
            <a:r>
              <a:rPr lang="nl-NL" dirty="0" smtClean="0"/>
              <a:t> in UNGASS </a:t>
            </a:r>
            <a:r>
              <a:rPr lang="nl-NL" dirty="0" err="1" smtClean="0"/>
              <a:t>process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 descr="head-in-the-s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41945"/>
            <a:ext cx="2627784" cy="20320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40768"/>
            <a:ext cx="8715436" cy="1143000"/>
          </a:xfrm>
        </p:spPr>
        <p:txBody>
          <a:bodyPr/>
          <a:lstStyle/>
          <a:p>
            <a:r>
              <a:rPr lang="nl-NL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Europe &amp; the UNGASS</a:t>
            </a:r>
            <a:endParaRPr lang="nl-NL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348880"/>
            <a:ext cx="8715436" cy="3857652"/>
          </a:xfrm>
        </p:spPr>
        <p:txBody>
          <a:bodyPr/>
          <a:lstStyle/>
          <a:p>
            <a:r>
              <a:rPr lang="nl-NL" sz="2800" dirty="0" smtClean="0"/>
              <a:t>Action Plan 2013-2016: “</a:t>
            </a:r>
            <a:r>
              <a:rPr lang="en-US" sz="2800" dirty="0" smtClean="0"/>
              <a:t>Contribute to shaping the agenda on </a:t>
            </a:r>
            <a:r>
              <a:rPr lang="nl-NL" sz="2800" dirty="0" smtClean="0"/>
              <a:t>international drugs policy”</a:t>
            </a:r>
          </a:p>
          <a:p>
            <a:r>
              <a:rPr lang="nl-NL" sz="2800" dirty="0" smtClean="0"/>
              <a:t>Emphasis on human rights, harm reduction and alternative development</a:t>
            </a:r>
          </a:p>
          <a:p>
            <a:r>
              <a:rPr lang="nl-NL" sz="2800" dirty="0" smtClean="0"/>
              <a:t>New </a:t>
            </a:r>
            <a:r>
              <a:rPr lang="nl-NL" sz="2800" dirty="0" err="1" smtClean="0"/>
              <a:t>Psychoactive</a:t>
            </a:r>
            <a:r>
              <a:rPr lang="nl-NL" sz="2800" dirty="0" smtClean="0"/>
              <a:t> </a:t>
            </a:r>
            <a:r>
              <a:rPr lang="nl-NL" sz="2800" dirty="0" err="1" smtClean="0"/>
              <a:t>Substances</a:t>
            </a:r>
            <a:endParaRPr lang="nl-NL" sz="2800" dirty="0" smtClean="0"/>
          </a:p>
          <a:p>
            <a:r>
              <a:rPr lang="nl-NL" sz="2800" dirty="0" smtClean="0"/>
              <a:t>Access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essential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medicines</a:t>
            </a:r>
            <a:endParaRPr lang="nl-NL" sz="2800" dirty="0" smtClean="0"/>
          </a:p>
          <a:p>
            <a:r>
              <a:rPr lang="nl-NL" sz="2800" dirty="0" smtClean="0"/>
              <a:t>Cannabis regulation in Europe?</a:t>
            </a:r>
          </a:p>
          <a:p>
            <a:r>
              <a:rPr lang="nl-NL" sz="2800" dirty="0" smtClean="0"/>
              <a:t>2016 UNGASS: </a:t>
            </a:r>
            <a:r>
              <a:rPr lang="nl-NL" sz="2800" dirty="0" err="1" smtClean="0"/>
              <a:t>an</a:t>
            </a:r>
            <a:r>
              <a:rPr lang="nl-NL" sz="2800" dirty="0" smtClean="0"/>
              <a:t> </a:t>
            </a:r>
            <a:r>
              <a:rPr lang="nl-NL" sz="2800" dirty="0" err="1" smtClean="0"/>
              <a:t>honest</a:t>
            </a:r>
            <a:r>
              <a:rPr lang="nl-NL" sz="2800" dirty="0" smtClean="0"/>
              <a:t> </a:t>
            </a:r>
            <a:r>
              <a:rPr lang="nl-NL" sz="2800" dirty="0" err="1" smtClean="0"/>
              <a:t>debate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 </a:t>
            </a:r>
            <a:r>
              <a:rPr lang="nl-NL" sz="2800" dirty="0" err="1" smtClean="0"/>
              <a:t>considers</a:t>
            </a:r>
            <a:r>
              <a:rPr lang="nl-NL" sz="2800" dirty="0" smtClean="0"/>
              <a:t> </a:t>
            </a:r>
            <a:r>
              <a:rPr lang="nl-NL" sz="2800" dirty="0" err="1" smtClean="0"/>
              <a:t>all</a:t>
            </a:r>
            <a:r>
              <a:rPr lang="nl-NL" sz="2800" dirty="0" smtClean="0"/>
              <a:t> options?</a:t>
            </a:r>
            <a:endParaRPr lang="nl-NL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7710" r="29152"/>
          <a:stretch/>
        </p:blipFill>
        <p:spPr bwMode="auto">
          <a:xfrm>
            <a:off x="539552" y="1556792"/>
            <a:ext cx="360040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24802" r="12924" b="8726"/>
          <a:stretch/>
        </p:blipFill>
        <p:spPr bwMode="auto">
          <a:xfrm>
            <a:off x="4572000" y="2492896"/>
            <a:ext cx="4248472" cy="3938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948" y="1556792"/>
            <a:ext cx="47525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IDPC’s UNGASS ‘Asks’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6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10136"/>
            <a:ext cx="8715436" cy="1143000"/>
          </a:xfrm>
        </p:spPr>
        <p:txBody>
          <a:bodyPr/>
          <a:lstStyle/>
          <a:p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afordham@idpc.net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www.idpc.net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1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9896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/>
              <a:t>The UN drug conventions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20887"/>
            <a:ext cx="6984776" cy="2448273"/>
          </a:xfrm>
        </p:spPr>
        <p:txBody>
          <a:bodyPr>
            <a:noAutofit/>
          </a:bodyPr>
          <a:lstStyle/>
          <a:p>
            <a:r>
              <a:rPr lang="en-GB" sz="2400" dirty="0" smtClean="0"/>
              <a:t>Three conventions: 1961, 1971 and 1988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 smtClean="0"/>
              <a:t>Prohibit </a:t>
            </a:r>
            <a:r>
              <a:rPr lang="en-GB" sz="2400" dirty="0"/>
              <a:t>supply </a:t>
            </a:r>
            <a:r>
              <a:rPr lang="en-GB" sz="2400" dirty="0" smtClean="0"/>
              <a:t>and </a:t>
            </a:r>
            <a:r>
              <a:rPr lang="en-GB" sz="2400" dirty="0"/>
              <a:t>demand </a:t>
            </a:r>
            <a:r>
              <a:rPr lang="en-GB" sz="2400" dirty="0" smtClean="0"/>
              <a:t>of drugs for non-medical </a:t>
            </a:r>
            <a:r>
              <a:rPr lang="en-GB" sz="2400" dirty="0"/>
              <a:t>purposes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 smtClean="0"/>
              <a:t>Promote access for </a:t>
            </a:r>
            <a:r>
              <a:rPr lang="en-GB" sz="2400" dirty="0"/>
              <a:t>scientific and medical </a:t>
            </a:r>
            <a:r>
              <a:rPr lang="en-GB" sz="2400" dirty="0" smtClean="0"/>
              <a:t>purposes</a:t>
            </a:r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72816"/>
            <a:ext cx="1692188" cy="248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52691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Vienna consensus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”: conventions signed onto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virtually all Member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States</a:t>
            </a:r>
            <a:endParaRPr lang="en-GB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Strongly punitive ‘thrust’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flexibility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cinarc.org/1909_0313_p385_ILN_white_girl_smoking_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 b="9678"/>
          <a:stretch/>
        </p:blipFill>
        <p:spPr bwMode="auto">
          <a:xfrm>
            <a:off x="5233798" y="4726218"/>
            <a:ext cx="3802698" cy="1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UNGASS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92" y="2564904"/>
            <a:ext cx="87118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General Assembly = highest policy-making </a:t>
            </a:r>
            <a:r>
              <a:rPr lang="en-GB" sz="2600" dirty="0">
                <a:solidFill>
                  <a:schemeClr val="bg1"/>
                </a:solidFill>
                <a:latin typeface="Arial" pitchFamily="34" charset="0"/>
                <a:cs typeface="+mn-cs"/>
              </a:rPr>
              <a:t>and representative organ of the </a:t>
            </a: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UN </a:t>
            </a:r>
            <a:r>
              <a:rPr lang="en-GB" sz="2600" dirty="0">
                <a:solidFill>
                  <a:schemeClr val="bg1"/>
                </a:solidFill>
                <a:latin typeface="Arial" pitchFamily="34" charset="0"/>
                <a:cs typeface="+mn-cs"/>
              </a:rPr>
              <a:t>General Assembly Special </a:t>
            </a: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Sessions can be called </a:t>
            </a:r>
            <a:r>
              <a:rPr lang="en-GB" sz="2600" dirty="0">
                <a:solidFill>
                  <a:schemeClr val="bg1"/>
                </a:solidFill>
                <a:latin typeface="Arial" pitchFamily="34" charset="0"/>
                <a:cs typeface="+mn-cs"/>
              </a:rPr>
              <a:t>by </a:t>
            </a: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a majority of Member </a:t>
            </a:r>
            <a:r>
              <a:rPr lang="en-GB" sz="2600" dirty="0">
                <a:solidFill>
                  <a:schemeClr val="bg1"/>
                </a:solidFill>
                <a:latin typeface="Arial" pitchFamily="34" charset="0"/>
                <a:cs typeface="+mn-cs"/>
              </a:rPr>
              <a:t>States or </a:t>
            </a: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the Security Council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7504" y="4648126"/>
            <a:ext cx="9289032" cy="2597298"/>
            <a:chOff x="-53819" y="3860976"/>
            <a:chExt cx="9289032" cy="2597298"/>
          </a:xfrm>
        </p:grpSpPr>
        <p:sp>
          <p:nvSpPr>
            <p:cNvPr id="21" name="Pentagon 20"/>
            <p:cNvSpPr/>
            <p:nvPr/>
          </p:nvSpPr>
          <p:spPr>
            <a:xfrm rot="1969449">
              <a:off x="7867061" y="3861046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2002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Children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 rot="1969449">
              <a:off x="6570917" y="3861045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2001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HIV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rot="1969449">
              <a:off x="5274773" y="3861047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2000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Millennium </a:t>
              </a:r>
              <a:r>
                <a:rPr lang="en-GB" dirty="0">
                  <a:solidFill>
                    <a:schemeClr val="bg1"/>
                  </a:solidFill>
                  <a:latin typeface="Arial" pitchFamily="34" charset="0"/>
                </a:rPr>
                <a:t>Summit (MDGs)</a:t>
              </a:r>
            </a:p>
          </p:txBody>
        </p:sp>
        <p:sp>
          <p:nvSpPr>
            <p:cNvPr id="24" name="Pentagon 23"/>
            <p:cNvSpPr/>
            <p:nvPr/>
          </p:nvSpPr>
          <p:spPr>
            <a:xfrm rot="1969449">
              <a:off x="3906621" y="3861047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1999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Population &amp; Development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rot="1969449">
              <a:off x="2538469" y="3860976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1998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World Drug 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Problem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Pentagon 24"/>
            <p:cNvSpPr/>
            <p:nvPr/>
          </p:nvSpPr>
          <p:spPr>
            <a:xfrm rot="1969449">
              <a:off x="1242325" y="3860976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1990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Drug </a:t>
              </a:r>
              <a:r>
                <a:rPr lang="en-GB" dirty="0">
                  <a:solidFill>
                    <a:schemeClr val="bg1"/>
                  </a:solidFill>
                  <a:latin typeface="Arial" pitchFamily="34" charset="0"/>
                </a:rPr>
                <a:t>abuse</a:t>
              </a:r>
            </a:p>
          </p:txBody>
        </p:sp>
        <p:sp>
          <p:nvSpPr>
            <p:cNvPr id="20" name="Pentagon 19"/>
            <p:cNvSpPr/>
            <p:nvPr/>
          </p:nvSpPr>
          <p:spPr>
            <a:xfrm rot="1969449">
              <a:off x="-53819" y="3865986"/>
              <a:ext cx="1368152" cy="2592288"/>
            </a:xfrm>
            <a:prstGeom prst="homePlate">
              <a:avLst>
                <a:gd name="adj" fmla="val 667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1947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</a:rPr>
                <a:t>Palestine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 rot="1461136">
            <a:off x="2538344" y="4484258"/>
            <a:ext cx="1440160" cy="25451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11837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2016 UNGASS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0" y="2491452"/>
            <a:ext cx="5400601" cy="461787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Requested by the Presidents of Mexico, Guatemala, Colombia to give the issue urgency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Supported by 95 UN member states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More and more calls for drug policy reform…</a:t>
            </a:r>
          </a:p>
          <a:p>
            <a:pPr>
              <a:spcAft>
                <a:spcPts val="1200"/>
              </a:spcAft>
            </a:pPr>
            <a:endParaRPr lang="en-GB" sz="2200" dirty="0" smtClean="0"/>
          </a:p>
        </p:txBody>
      </p:sp>
      <p:pic>
        <p:nvPicPr>
          <p:cNvPr id="4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uatema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74096"/>
            <a:ext cx="1743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omb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83337"/>
            <a:ext cx="1584176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éx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566930" cy="19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opportunity….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n-BAN-KIMOON-large5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77" r="17702" b="-803"/>
          <a:stretch/>
        </p:blipFill>
        <p:spPr>
          <a:xfrm>
            <a:off x="251520" y="2924944"/>
            <a:ext cx="5522577" cy="369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2708920"/>
            <a:ext cx="26642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“I </a:t>
            </a:r>
            <a:r>
              <a:rPr lang="en-US" sz="2400" dirty="0">
                <a:solidFill>
                  <a:srgbClr val="FFFFFF"/>
                </a:solidFill>
              </a:rPr>
              <a:t>urge Member States to use these opportunities to conduct a wide-ranging and open debate that considers all </a:t>
            </a:r>
            <a:r>
              <a:rPr lang="en-US" sz="2400" dirty="0" smtClean="0">
                <a:solidFill>
                  <a:srgbClr val="FFFFFF"/>
                </a:solidFill>
              </a:rPr>
              <a:t>options.”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26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June 2013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74" y="1493838"/>
            <a:ext cx="3374197" cy="54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8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772816"/>
            <a:ext cx="5544616" cy="4680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b="1" u="sng" dirty="0" smtClean="0"/>
              <a:t>2009</a:t>
            </a:r>
            <a:r>
              <a:rPr lang="en-GB" sz="2000" dirty="0" smtClean="0"/>
              <a:t>: Results, 10 years later, of the 1998 UNGASS objectives &amp; Adoption of the Political Declaration and Plan of Action.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Objective: Eradicate or significantly reduce the global drug market by 2019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Key topics: demand reduction, supply reduction, reduction of crime and money laundering</a:t>
            </a:r>
          </a:p>
          <a:p>
            <a:pPr>
              <a:spcBef>
                <a:spcPts val="1200"/>
              </a:spcBef>
            </a:pPr>
            <a:r>
              <a:rPr lang="en-GB" sz="2000" b="1" u="sng" dirty="0" smtClean="0"/>
              <a:t>2014</a:t>
            </a:r>
            <a:r>
              <a:rPr lang="en-GB" sz="2000" dirty="0" smtClean="0"/>
              <a:t>: High Level Segment (5 year review) &amp; adoption of Joint Ministerial Segment – </a:t>
            </a:r>
            <a:r>
              <a:rPr lang="en-GB" sz="2000" b="1" i="1" dirty="0" smtClean="0">
                <a:solidFill>
                  <a:srgbClr val="FFFF00"/>
                </a:solidFill>
              </a:rPr>
              <a:t>‘significant progress towards still distant goals’</a:t>
            </a:r>
          </a:p>
          <a:p>
            <a:pPr>
              <a:spcBef>
                <a:spcPts val="1200"/>
              </a:spcBef>
            </a:pPr>
            <a:r>
              <a:rPr lang="en-GB" sz="2000" b="1" u="sng" dirty="0" smtClean="0"/>
              <a:t>2019</a:t>
            </a:r>
            <a:r>
              <a:rPr lang="en-GB" sz="2000" dirty="0" smtClean="0"/>
              <a:t>: 10 year review of the objectives of the 2009 Political Declaration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" y="1988840"/>
            <a:ext cx="288902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6d849a8e-310a-424f-be82-cf1a93b93305@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2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060"/>
      </a:dk1>
      <a:lt1>
        <a:sysClr val="window" lastClr="FFFFFF"/>
      </a:lt1>
      <a:dk2>
        <a:srgbClr val="69676D"/>
      </a:dk2>
      <a:lt2>
        <a:srgbClr val="C9C2D1"/>
      </a:lt2>
      <a:accent1>
        <a:srgbClr val="A2B5E2"/>
      </a:accent1>
      <a:accent2>
        <a:srgbClr val="E0E6F5"/>
      </a:accent2>
      <a:accent3>
        <a:srgbClr val="6BB1C9"/>
      </a:accent3>
      <a:accent4>
        <a:srgbClr val="6585CF"/>
      </a:accent4>
      <a:accent5>
        <a:srgbClr val="000000"/>
      </a:accent5>
      <a:accent6>
        <a:srgbClr val="0070C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6150</TotalTime>
  <Words>972</Words>
  <Application>Microsoft Macintosh PowerPoint</Application>
  <PresentationFormat>On-screen Show (4:3)</PresentationFormat>
  <Paragraphs>174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The UN drug conventions</vt:lpstr>
      <vt:lpstr>The UNGASS</vt:lpstr>
      <vt:lpstr>The 2016 UNGASS</vt:lpstr>
      <vt:lpstr>An opportunity….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fractured consensus….</vt:lpstr>
      <vt:lpstr>‘Breaking the taboo…’</vt:lpstr>
      <vt:lpstr>Decriminalisation: a quiet revolution</vt:lpstr>
      <vt:lpstr>Decriminalisation in Latin America</vt:lpstr>
      <vt:lpstr>Decriminalisation in Europe</vt:lpstr>
      <vt:lpstr>Breakthrough: Bolivia &amp; coca leaf</vt:lpstr>
      <vt:lpstr>Cannabis - USA</vt:lpstr>
      <vt:lpstr>Uruguay</vt:lpstr>
      <vt:lpstr>Canada?</vt:lpstr>
      <vt:lpstr>PowerPoint Presentation</vt:lpstr>
      <vt:lpstr>What might we gain? </vt:lpstr>
      <vt:lpstr>PowerPoint Presentation</vt:lpstr>
      <vt:lpstr>Proportionality of sentences</vt:lpstr>
      <vt:lpstr>Access to essential medicines</vt:lpstr>
      <vt:lpstr>Other areas of debate?</vt:lpstr>
      <vt:lpstr>EU presence in the global debate</vt:lpstr>
      <vt:lpstr>EU absence in the global debate</vt:lpstr>
      <vt:lpstr>Europe &amp; the UNGASS</vt:lpstr>
      <vt:lpstr>PowerPoint Presentation</vt:lpstr>
      <vt:lpstr>THANK YOU!  afordham@idpc.net   www.idpc.net </vt:lpstr>
    </vt:vector>
  </TitlesOfParts>
  <Company>Release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Ann Fordham</cp:lastModifiedBy>
  <cp:revision>278</cp:revision>
  <cp:lastPrinted>2015-11-11T16:24:49Z</cp:lastPrinted>
  <dcterms:created xsi:type="dcterms:W3CDTF">2009-03-31T15:34:55Z</dcterms:created>
  <dcterms:modified xsi:type="dcterms:W3CDTF">2015-11-12T08:36:09Z</dcterms:modified>
</cp:coreProperties>
</file>